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3"/>
  </p:notesMasterIdLst>
  <p:sldIdLst>
    <p:sldId id="256" r:id="rId2"/>
    <p:sldId id="294" r:id="rId3"/>
    <p:sldId id="293" r:id="rId4"/>
    <p:sldId id="257" r:id="rId5"/>
    <p:sldId id="258" r:id="rId6"/>
    <p:sldId id="259" r:id="rId7"/>
    <p:sldId id="264" r:id="rId8"/>
    <p:sldId id="301" r:id="rId9"/>
    <p:sldId id="265" r:id="rId10"/>
    <p:sldId id="311" r:id="rId11"/>
    <p:sldId id="266" r:id="rId12"/>
    <p:sldId id="267" r:id="rId13"/>
    <p:sldId id="270" r:id="rId14"/>
    <p:sldId id="295" r:id="rId15"/>
    <p:sldId id="268" r:id="rId16"/>
    <p:sldId id="296" r:id="rId17"/>
    <p:sldId id="302" r:id="rId18"/>
    <p:sldId id="299" r:id="rId19"/>
    <p:sldId id="300" r:id="rId20"/>
    <p:sldId id="303" r:id="rId21"/>
    <p:sldId id="304" r:id="rId22"/>
    <p:sldId id="305" r:id="rId23"/>
    <p:sldId id="306" r:id="rId24"/>
    <p:sldId id="307" r:id="rId25"/>
    <p:sldId id="308" r:id="rId26"/>
    <p:sldId id="309" r:id="rId27"/>
    <p:sldId id="310" r:id="rId28"/>
    <p:sldId id="269" r:id="rId29"/>
    <p:sldId id="297" r:id="rId30"/>
    <p:sldId id="298" r:id="rId31"/>
    <p:sldId id="292"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67" autoAdjust="0"/>
    <p:restoredTop sz="94660"/>
  </p:normalViewPr>
  <p:slideViewPr>
    <p:cSldViewPr snapToGrid="0">
      <p:cViewPr varScale="1">
        <p:scale>
          <a:sx n="68" d="100"/>
          <a:sy n="68" d="100"/>
        </p:scale>
        <p:origin x="75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80DBDC-A15E-4B6D-8FC6-82410E7CB918}" type="datetimeFigureOut">
              <a:rPr lang="ru-RU" smtClean="0"/>
              <a:t>03.09.2021</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6B721E-4E92-4C96-9C3E-A48136C73757}" type="slidenum">
              <a:rPr lang="ru-RU" smtClean="0"/>
              <a:t>‹#›</a:t>
            </a:fld>
            <a:endParaRPr lang="ru-RU"/>
          </a:p>
        </p:txBody>
      </p:sp>
    </p:spTree>
    <p:extLst>
      <p:ext uri="{BB962C8B-B14F-4D97-AF65-F5344CB8AC3E}">
        <p14:creationId xmlns:p14="http://schemas.microsoft.com/office/powerpoint/2010/main" val="2370605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B6B721E-4E92-4C96-9C3E-A48136C73757}" type="slidenum">
              <a:rPr lang="ru-RU" smtClean="0"/>
              <a:t>1</a:t>
            </a:fld>
            <a:endParaRPr lang="ru-RU"/>
          </a:p>
        </p:txBody>
      </p:sp>
    </p:spTree>
    <p:extLst>
      <p:ext uri="{BB962C8B-B14F-4D97-AF65-F5344CB8AC3E}">
        <p14:creationId xmlns:p14="http://schemas.microsoft.com/office/powerpoint/2010/main" val="21663457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ru-RU"/>
              <a:t>Образец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8B5A1488-0DE6-452C-AC83-42888A0F3A5D}" type="datetime1">
              <a:rPr lang="ru-RU" smtClean="0"/>
              <a:t>03.09.2021</a:t>
            </a:fld>
            <a:endParaRPr lang="ru-RU"/>
          </a:p>
        </p:txBody>
      </p:sp>
      <p:sp>
        <p:nvSpPr>
          <p:cNvPr id="5" name="Footer Placeholder 4"/>
          <p:cNvSpPr>
            <a:spLocks noGrp="1"/>
          </p:cNvSpPr>
          <p:nvPr>
            <p:ph type="ftr" sz="quarter" idx="11"/>
          </p:nvPr>
        </p:nvSpPr>
        <p:spPr>
          <a:xfrm>
            <a:off x="3962399" y="5870575"/>
            <a:ext cx="4893958" cy="377825"/>
          </a:xfrm>
        </p:spPr>
        <p:txBody>
          <a:bodyPr/>
          <a:lstStyle/>
          <a:p>
            <a:endParaRPr lang="ru-RU"/>
          </a:p>
        </p:txBody>
      </p:sp>
      <p:sp>
        <p:nvSpPr>
          <p:cNvPr id="6" name="Slide Number Placeholder 5"/>
          <p:cNvSpPr>
            <a:spLocks noGrp="1"/>
          </p:cNvSpPr>
          <p:nvPr>
            <p:ph type="sldNum" sz="quarter" idx="12"/>
          </p:nvPr>
        </p:nvSpPr>
        <p:spPr>
          <a:xfrm>
            <a:off x="10608958" y="5870575"/>
            <a:ext cx="551167" cy="377825"/>
          </a:xfrm>
        </p:spPr>
        <p:txBody>
          <a:bodyPr/>
          <a:lstStyle/>
          <a:p>
            <a:fld id="{102CC42D-A5B1-48B9-B43C-7269E769EF48}" type="slidenum">
              <a:rPr lang="ru-RU" smtClean="0"/>
              <a:t>‹#›</a:t>
            </a:fld>
            <a:endParaRPr lang="ru-RU"/>
          </a:p>
        </p:txBody>
      </p:sp>
    </p:spTree>
    <p:extLst>
      <p:ext uri="{BB962C8B-B14F-4D97-AF65-F5344CB8AC3E}">
        <p14:creationId xmlns:p14="http://schemas.microsoft.com/office/powerpoint/2010/main" val="31033138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B33A927-D3FA-4DF9-8BFE-F5E6D8055286}" type="datetime1">
              <a:rPr lang="ru-RU" smtClean="0"/>
              <a:t>03.09.2021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1640833" y="5870575"/>
            <a:ext cx="551167" cy="377825"/>
          </a:xfrm>
        </p:spPr>
        <p:txBody>
          <a:bodyPr/>
          <a:lstStyle/>
          <a:p>
            <a:fld id="{102CC42D-A5B1-48B9-B43C-7269E769EF48}" type="slidenum">
              <a:rPr lang="ru-RU" smtClean="0"/>
              <a:t>‹#›</a:t>
            </a:fld>
            <a:endParaRPr lang="ru-RU" dirty="0"/>
          </a:p>
        </p:txBody>
      </p:sp>
    </p:spTree>
    <p:extLst>
      <p:ext uri="{BB962C8B-B14F-4D97-AF65-F5344CB8AC3E}">
        <p14:creationId xmlns:p14="http://schemas.microsoft.com/office/powerpoint/2010/main" val="3345604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ru-RU"/>
              <a:t>Образец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7A1944E-A828-4854-AFFE-20D40DEC1D03}" type="datetime1">
              <a:rPr lang="ru-RU" smtClean="0"/>
              <a:t>03.09.2021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2CC42D-A5B1-48B9-B43C-7269E769EF48}" type="slidenum">
              <a:rPr lang="ru-RU" smtClean="0"/>
              <a:t>‹#›</a:t>
            </a:fld>
            <a:endParaRPr lang="ru-RU"/>
          </a:p>
        </p:txBody>
      </p:sp>
    </p:spTree>
    <p:extLst>
      <p:ext uri="{BB962C8B-B14F-4D97-AF65-F5344CB8AC3E}">
        <p14:creationId xmlns:p14="http://schemas.microsoft.com/office/powerpoint/2010/main" val="3574969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F657DE3-DE14-40D9-AA08-A7A4CB66763F}" type="datetime1">
              <a:rPr lang="ru-RU" smtClean="0"/>
              <a:t>03.09.2021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02CC42D-A5B1-48B9-B43C-7269E769EF48}" type="slidenum">
              <a:rPr lang="ru-RU" smtClean="0"/>
              <a:t>‹#›</a:t>
            </a:fld>
            <a:endParaRPr lang="ru-RU"/>
          </a:p>
        </p:txBody>
      </p:sp>
    </p:spTree>
    <p:extLst>
      <p:ext uri="{BB962C8B-B14F-4D97-AF65-F5344CB8AC3E}">
        <p14:creationId xmlns:p14="http://schemas.microsoft.com/office/powerpoint/2010/main" val="1510657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E1B7FA8E-C044-48E8-9EAD-E2A0AAD83CCF}" type="datetime1">
              <a:rPr lang="ru-RU" smtClean="0"/>
              <a:t>03.09.2021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02CC42D-A5B1-48B9-B43C-7269E769EF48}" type="slidenum">
              <a:rPr lang="ru-RU" smtClean="0"/>
              <a:t>‹#›</a:t>
            </a:fld>
            <a:endParaRPr lang="ru-RU"/>
          </a:p>
        </p:txBody>
      </p:sp>
    </p:spTree>
    <p:extLst>
      <p:ext uri="{BB962C8B-B14F-4D97-AF65-F5344CB8AC3E}">
        <p14:creationId xmlns:p14="http://schemas.microsoft.com/office/powerpoint/2010/main" val="810308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12F0C7B-2FF2-4133-8C3D-AD05159A6523}" type="datetime1">
              <a:rPr lang="ru-RU" smtClean="0"/>
              <a:t>03.09.2021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02CC42D-A5B1-48B9-B43C-7269E769EF48}" type="slidenum">
              <a:rPr lang="ru-RU" smtClean="0"/>
              <a:t>‹#›</a:t>
            </a:fld>
            <a:endParaRPr lang="ru-RU"/>
          </a:p>
        </p:txBody>
      </p:sp>
    </p:spTree>
    <p:extLst>
      <p:ext uri="{BB962C8B-B14F-4D97-AF65-F5344CB8AC3E}">
        <p14:creationId xmlns:p14="http://schemas.microsoft.com/office/powerpoint/2010/main" val="611367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C3CEC0EC-85DC-4E76-9AD2-258D5176565D}" type="datetime1">
              <a:rPr lang="ru-RU" smtClean="0"/>
              <a:t>03.09.2021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02CC42D-A5B1-48B9-B43C-7269E769EF48}" type="slidenum">
              <a:rPr lang="ru-RU" smtClean="0"/>
              <a:t>‹#›</a:t>
            </a:fld>
            <a:endParaRPr lang="ru-RU"/>
          </a:p>
        </p:txBody>
      </p:sp>
    </p:spTree>
    <p:extLst>
      <p:ext uri="{BB962C8B-B14F-4D97-AF65-F5344CB8AC3E}">
        <p14:creationId xmlns:p14="http://schemas.microsoft.com/office/powerpoint/2010/main" val="2680155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C3C51D5E-35CC-416C-9980-74E5BF7B30E2}" type="datetime1">
              <a:rPr lang="ru-RU" smtClean="0"/>
              <a:t>03.09.2021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02CC42D-A5B1-48B9-B43C-7269E769EF48}" type="slidenum">
              <a:rPr lang="ru-RU" smtClean="0"/>
              <a:t>‹#›</a:t>
            </a:fld>
            <a:endParaRPr lang="ru-RU"/>
          </a:p>
        </p:txBody>
      </p:sp>
    </p:spTree>
    <p:extLst>
      <p:ext uri="{BB962C8B-B14F-4D97-AF65-F5344CB8AC3E}">
        <p14:creationId xmlns:p14="http://schemas.microsoft.com/office/powerpoint/2010/main" val="3871713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639ACEF9-809E-4289-AD8E-DF842F1CE7F1}" type="datetime1">
              <a:rPr lang="ru-RU" smtClean="0"/>
              <a:t>03.09.2021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02CC42D-A5B1-48B9-B43C-7269E769EF48}" type="slidenum">
              <a:rPr lang="ru-RU" smtClean="0"/>
              <a:t>‹#›</a:t>
            </a:fld>
            <a:endParaRPr lang="ru-RU"/>
          </a:p>
        </p:txBody>
      </p:sp>
    </p:spTree>
    <p:extLst>
      <p:ext uri="{BB962C8B-B14F-4D97-AF65-F5344CB8AC3E}">
        <p14:creationId xmlns:p14="http://schemas.microsoft.com/office/powerpoint/2010/main" val="2612747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FFDD1D3-3695-4914-B248-91CED214B449}" type="datetime1">
              <a:rPr lang="ru-RU" smtClean="0"/>
              <a:t>03.09.2021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02CC42D-A5B1-48B9-B43C-7269E769EF48}" type="slidenum">
              <a:rPr lang="ru-RU" smtClean="0"/>
              <a:t>‹#›</a:t>
            </a:fld>
            <a:endParaRPr lang="ru-RU"/>
          </a:p>
        </p:txBody>
      </p:sp>
    </p:spTree>
    <p:extLst>
      <p:ext uri="{BB962C8B-B14F-4D97-AF65-F5344CB8AC3E}">
        <p14:creationId xmlns:p14="http://schemas.microsoft.com/office/powerpoint/2010/main" val="285485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3874E6E-83D5-418B-B62F-A27A83BD0D33}" type="datetime1">
              <a:rPr lang="ru-RU" smtClean="0"/>
              <a:t>03.09.2021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2CC42D-A5B1-48B9-B43C-7269E769EF48}" type="slidenum">
              <a:rPr lang="ru-RU" smtClean="0"/>
              <a:t>‹#›</a:t>
            </a:fld>
            <a:endParaRPr lang="ru-RU"/>
          </a:p>
        </p:txBody>
      </p:sp>
    </p:spTree>
    <p:extLst>
      <p:ext uri="{BB962C8B-B14F-4D97-AF65-F5344CB8AC3E}">
        <p14:creationId xmlns:p14="http://schemas.microsoft.com/office/powerpoint/2010/main" val="33280268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5FFABC0-F1C1-4A7D-835D-38D7B89ADF76}" type="datetime1">
              <a:rPr lang="ru-RU" smtClean="0"/>
              <a:t>03.09.2021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2CC42D-A5B1-48B9-B43C-7269E769EF48}" type="slidenum">
              <a:rPr lang="ru-RU" smtClean="0"/>
              <a:t>‹#›</a:t>
            </a:fld>
            <a:endParaRPr lang="ru-RU"/>
          </a:p>
        </p:txBody>
      </p:sp>
    </p:spTree>
    <p:extLst>
      <p:ext uri="{BB962C8B-B14F-4D97-AF65-F5344CB8AC3E}">
        <p14:creationId xmlns:p14="http://schemas.microsoft.com/office/powerpoint/2010/main" val="1588976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492FAE3-59BD-4303-91EE-4BB25F7340B0}" type="datetime1">
              <a:rPr lang="ru-RU" smtClean="0"/>
              <a:t>03.09.2021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2CC42D-A5B1-48B9-B43C-7269E769EF48}" type="slidenum">
              <a:rPr lang="ru-RU" smtClean="0"/>
              <a:t>‹#›</a:t>
            </a:fld>
            <a:endParaRPr lang="ru-RU"/>
          </a:p>
        </p:txBody>
      </p:sp>
    </p:spTree>
    <p:extLst>
      <p:ext uri="{BB962C8B-B14F-4D97-AF65-F5344CB8AC3E}">
        <p14:creationId xmlns:p14="http://schemas.microsoft.com/office/powerpoint/2010/main" val="36851644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A98E2B7-1ED3-4A8F-93DC-FF13767955D2}" type="datetime1">
              <a:rPr lang="ru-RU" smtClean="0"/>
              <a:t>03.09.2021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2CC42D-A5B1-48B9-B43C-7269E769EF48}" type="slidenum">
              <a:rPr lang="ru-RU" smtClean="0"/>
              <a:t>‹#›</a:t>
            </a:fld>
            <a:endParaRPr lang="ru-RU"/>
          </a:p>
        </p:txBody>
      </p:sp>
    </p:spTree>
    <p:extLst>
      <p:ext uri="{BB962C8B-B14F-4D97-AF65-F5344CB8AC3E}">
        <p14:creationId xmlns:p14="http://schemas.microsoft.com/office/powerpoint/2010/main" val="20415152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AFC10A3-1A88-4BE3-B03D-0CD55BF9DCCC}" type="datetime1">
              <a:rPr lang="ru-RU" smtClean="0"/>
              <a:t>03.09.2021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2CC42D-A5B1-48B9-B43C-7269E769EF48}" type="slidenum">
              <a:rPr lang="ru-RU" smtClean="0"/>
              <a:t>‹#›</a:t>
            </a:fld>
            <a:endParaRPr lang="ru-RU"/>
          </a:p>
        </p:txBody>
      </p:sp>
    </p:spTree>
    <p:extLst>
      <p:ext uri="{BB962C8B-B14F-4D97-AF65-F5344CB8AC3E}">
        <p14:creationId xmlns:p14="http://schemas.microsoft.com/office/powerpoint/2010/main" val="11676868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C059176-D098-4E52-B7A8-7FA3B5064CF1}" type="datetime1">
              <a:rPr lang="ru-RU" smtClean="0"/>
              <a:t>03.09.2021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2CC42D-A5B1-48B9-B43C-7269E769EF48}" type="slidenum">
              <a:rPr lang="ru-RU" smtClean="0"/>
              <a:t>‹#›</a:t>
            </a:fld>
            <a:endParaRPr lang="ru-RU"/>
          </a:p>
        </p:txBody>
      </p:sp>
      <p:sp>
        <p:nvSpPr>
          <p:cNvPr id="8" name="Title 1"/>
          <p:cNvSpPr>
            <a:spLocks noGrp="1"/>
          </p:cNvSpPr>
          <p:nvPr>
            <p:ph type="title"/>
          </p:nvPr>
        </p:nvSpPr>
        <p:spPr>
          <a:xfrm>
            <a:off x="685801" y="609600"/>
            <a:ext cx="10131425" cy="1456267"/>
          </a:xfrm>
        </p:spPr>
        <p:txBody>
          <a:bodyPr/>
          <a:lstStyle/>
          <a:p>
            <a:r>
              <a:rPr lang="ru-RU"/>
              <a:t>Образец заголовка</a:t>
            </a:r>
            <a:endParaRPr lang="en-US" dirty="0"/>
          </a:p>
        </p:txBody>
      </p:sp>
    </p:spTree>
    <p:extLst>
      <p:ext uri="{BB962C8B-B14F-4D97-AF65-F5344CB8AC3E}">
        <p14:creationId xmlns:p14="http://schemas.microsoft.com/office/powerpoint/2010/main" val="3279057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E2B6364-6CE4-42AC-BD91-681544CDFCFA}" type="datetime1">
              <a:rPr lang="ru-RU" smtClean="0"/>
              <a:t>03.09.2021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2CC42D-A5B1-48B9-B43C-7269E769EF48}" type="slidenum">
              <a:rPr lang="ru-RU" smtClean="0"/>
              <a:t>‹#›</a:t>
            </a:fld>
            <a:endParaRPr lang="ru-RU"/>
          </a:p>
        </p:txBody>
      </p:sp>
    </p:spTree>
    <p:extLst>
      <p:ext uri="{BB962C8B-B14F-4D97-AF65-F5344CB8AC3E}">
        <p14:creationId xmlns:p14="http://schemas.microsoft.com/office/powerpoint/2010/main" val="2999208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698C680-7293-494A-A094-7AE402D74124}" type="datetime1">
              <a:rPr lang="ru-RU" smtClean="0"/>
              <a:t>03.09.2021</a:t>
            </a:fld>
            <a:endParaRPr lang="ru-RU"/>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1640833" y="5870575"/>
            <a:ext cx="551167" cy="377825"/>
          </a:xfrm>
          <a:prstGeom prst="rect">
            <a:avLst/>
          </a:prstGeom>
        </p:spPr>
        <p:txBody>
          <a:bodyPr vert="horz" lIns="91440" tIns="45720" rIns="91440" bIns="45720" rtlCol="0" anchor="ctr"/>
          <a:lstStyle>
            <a:lvl1pPr algn="r">
              <a:defRPr sz="1800" b="0" i="0">
                <a:solidFill>
                  <a:schemeClr val="tx1"/>
                </a:solidFill>
                <a:effectLst/>
                <a:latin typeface="+mn-lt"/>
              </a:defRPr>
            </a:lvl1pPr>
          </a:lstStyle>
          <a:p>
            <a:fld id="{102CC42D-A5B1-48B9-B43C-7269E769EF48}" type="slidenum">
              <a:rPr lang="ru-RU" smtClean="0"/>
              <a:pPr/>
              <a:t>‹#›</a:t>
            </a:fld>
            <a:endParaRPr lang="ru-RU" dirty="0"/>
          </a:p>
        </p:txBody>
      </p:sp>
    </p:spTree>
    <p:extLst>
      <p:ext uri="{BB962C8B-B14F-4D97-AF65-F5344CB8AC3E}">
        <p14:creationId xmlns:p14="http://schemas.microsoft.com/office/powerpoint/2010/main" val="28165887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12.xml"/><Relationship Id="rId13" Type="http://schemas.openxmlformats.org/officeDocument/2006/relationships/slide" Target="slide23.xml"/><Relationship Id="rId18" Type="http://schemas.openxmlformats.org/officeDocument/2006/relationships/slide" Target="slide28.xml"/><Relationship Id="rId3" Type="http://schemas.openxmlformats.org/officeDocument/2006/relationships/slide" Target="slide6.xml"/><Relationship Id="rId7" Type="http://schemas.openxmlformats.org/officeDocument/2006/relationships/slide" Target="slide11.xml"/><Relationship Id="rId12" Type="http://schemas.openxmlformats.org/officeDocument/2006/relationships/slide" Target="slide22.xml"/><Relationship Id="rId17" Type="http://schemas.openxmlformats.org/officeDocument/2006/relationships/slide" Target="slide27.xml"/><Relationship Id="rId2" Type="http://schemas.openxmlformats.org/officeDocument/2006/relationships/slide" Target="slide5.xml"/><Relationship Id="rId16" Type="http://schemas.openxmlformats.org/officeDocument/2006/relationships/slide" Target="slide26.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18.xml"/><Relationship Id="rId5" Type="http://schemas.openxmlformats.org/officeDocument/2006/relationships/slide" Target="slide9.xml"/><Relationship Id="rId15" Type="http://schemas.openxmlformats.org/officeDocument/2006/relationships/slide" Target="slide25.xml"/><Relationship Id="rId10" Type="http://schemas.openxmlformats.org/officeDocument/2006/relationships/slide" Target="slide15.xml"/><Relationship Id="rId19" Type="http://schemas.openxmlformats.org/officeDocument/2006/relationships/slide" Target="slide31.xml"/><Relationship Id="rId4" Type="http://schemas.openxmlformats.org/officeDocument/2006/relationships/slide" Target="slide1.xml"/><Relationship Id="rId9" Type="http://schemas.openxmlformats.org/officeDocument/2006/relationships/slide" Target="slide13.xml"/><Relationship Id="rId14" Type="http://schemas.openxmlformats.org/officeDocument/2006/relationships/slide" Target="slide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iki.pskovedu.ru/index.php" TargetMode="External"/><Relationship Id="rId2" Type="http://schemas.openxmlformats.org/officeDocument/2006/relationships/hyperlink" Target="http://works.doklad.ru/view/LBq5Rk-C3fM.html" TargetMode="External"/><Relationship Id="rId1" Type="http://schemas.openxmlformats.org/officeDocument/2006/relationships/slideLayout" Target="../slideLayouts/slideLayout2.xml"/><Relationship Id="rId4" Type="http://schemas.openxmlformats.org/officeDocument/2006/relationships/hyperlink" Target="https://www.filosofio.ru/filosofiya-nauchnogo-poznaniya/metody-nauchnogo-poznaniya.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ctrTitle"/>
          </p:nvPr>
        </p:nvSpPr>
        <p:spPr>
          <a:xfrm>
            <a:off x="1290918" y="1964267"/>
            <a:ext cx="9869207" cy="2421464"/>
          </a:xfrm>
        </p:spPr>
        <p:txBody>
          <a:bodyPr>
            <a:normAutofit/>
          </a:bodyPr>
          <a:lstStyle/>
          <a:p>
            <a:pPr algn="ctr"/>
            <a:r>
              <a:rPr lang="ru-RU" b="1" dirty="0"/>
              <a:t>«Методы эмпирического и теоретического исследования»</a:t>
            </a:r>
          </a:p>
        </p:txBody>
      </p:sp>
      <p:sp>
        <p:nvSpPr>
          <p:cNvPr id="7" name="Подзаголовок 2"/>
          <p:cNvSpPr>
            <a:spLocks noGrp="1"/>
          </p:cNvSpPr>
          <p:nvPr>
            <p:ph type="subTitle" idx="1"/>
          </p:nvPr>
        </p:nvSpPr>
        <p:spPr>
          <a:xfrm>
            <a:off x="2704407" y="4948699"/>
            <a:ext cx="9144000" cy="1655762"/>
          </a:xfrm>
        </p:spPr>
        <p:txBody>
          <a:bodyPr>
            <a:normAutofit/>
          </a:bodyPr>
          <a:lstStyle/>
          <a:p>
            <a:pPr algn="r"/>
            <a:r>
              <a:rPr lang="ru-RU" dirty="0"/>
              <a:t>.</a:t>
            </a:r>
          </a:p>
        </p:txBody>
      </p:sp>
    </p:spTree>
    <p:extLst>
      <p:ext uri="{BB962C8B-B14F-4D97-AF65-F5344CB8AC3E}">
        <p14:creationId xmlns:p14="http://schemas.microsoft.com/office/powerpoint/2010/main" val="392129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02023"/>
            <a:ext cx="12192000" cy="1456267"/>
          </a:xfrm>
        </p:spPr>
        <p:txBody>
          <a:bodyPr/>
          <a:lstStyle/>
          <a:p>
            <a:pPr algn="ctr"/>
            <a:r>
              <a:rPr lang="ru-RU" dirty="0"/>
              <a:t>введение</a:t>
            </a:r>
          </a:p>
        </p:txBody>
      </p:sp>
      <p:sp>
        <p:nvSpPr>
          <p:cNvPr id="3" name="Объект 2"/>
          <p:cNvSpPr>
            <a:spLocks noGrp="1"/>
          </p:cNvSpPr>
          <p:nvPr>
            <p:ph idx="1"/>
          </p:nvPr>
        </p:nvSpPr>
        <p:spPr>
          <a:xfrm>
            <a:off x="1183342" y="2128620"/>
            <a:ext cx="10131425" cy="3649133"/>
          </a:xfrm>
        </p:spPr>
        <p:txBody>
          <a:bodyPr>
            <a:normAutofit/>
          </a:bodyPr>
          <a:lstStyle/>
          <a:p>
            <a:pPr marL="0" indent="0" algn="just">
              <a:buNone/>
            </a:pPr>
            <a:r>
              <a:rPr lang="ru-RU" sz="3200" dirty="0"/>
              <a:t>	Как подчеркивал Гегель: не только результат исследования, но и путь, ведущий к нему, должен быть истинным. Метод - это совокупность правил поведения и требований к деятельности, сформулированных на основе знаний о свойствах объективной реальности. Метод - это, образно говоря, фонарь, освещающий путнику дорогу в темноте.</a:t>
            </a:r>
          </a:p>
        </p:txBody>
      </p:sp>
      <p:sp>
        <p:nvSpPr>
          <p:cNvPr id="4" name="Номер слайда 3"/>
          <p:cNvSpPr>
            <a:spLocks noGrp="1"/>
          </p:cNvSpPr>
          <p:nvPr>
            <p:ph type="sldNum" sz="quarter" idx="12"/>
          </p:nvPr>
        </p:nvSpPr>
        <p:spPr>
          <a:xfrm>
            <a:off x="11640833" y="6341221"/>
            <a:ext cx="551167" cy="360000"/>
          </a:xfrm>
        </p:spPr>
        <p:txBody>
          <a:bodyPr/>
          <a:lstStyle/>
          <a:p>
            <a:fld id="{102CC42D-A5B1-48B9-B43C-7269E769EF48}" type="slidenum">
              <a:rPr lang="ru-RU" smtClean="0"/>
              <a:t>2</a:t>
            </a:fld>
            <a:endParaRPr lang="ru-RU"/>
          </a:p>
        </p:txBody>
      </p:sp>
    </p:spTree>
    <p:extLst>
      <p:ext uri="{BB962C8B-B14F-4D97-AF65-F5344CB8AC3E}">
        <p14:creationId xmlns:p14="http://schemas.microsoft.com/office/powerpoint/2010/main" val="893886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t>Содержание</a:t>
            </a:r>
          </a:p>
        </p:txBody>
      </p:sp>
      <p:sp>
        <p:nvSpPr>
          <p:cNvPr id="3" name="Объект 2"/>
          <p:cNvSpPr>
            <a:spLocks noGrp="1"/>
          </p:cNvSpPr>
          <p:nvPr>
            <p:ph idx="1"/>
          </p:nvPr>
        </p:nvSpPr>
        <p:spPr>
          <a:xfrm>
            <a:off x="685801" y="2142068"/>
            <a:ext cx="4935070" cy="4385732"/>
          </a:xfrm>
        </p:spPr>
        <p:txBody>
          <a:bodyPr>
            <a:normAutofit/>
          </a:bodyPr>
          <a:lstStyle/>
          <a:p>
            <a:pPr marL="342900" indent="-342900">
              <a:buFont typeface="+mj-lt"/>
              <a:buAutoNum type="arabicPeriod"/>
            </a:pPr>
            <a:r>
              <a:rPr lang="ru-RU" sz="2000" b="1" dirty="0">
                <a:hlinkClick r:id="" action="ppaction://hlinkshowjump?jump=nextslide"/>
              </a:rPr>
              <a:t>Понятие метода научного познания</a:t>
            </a:r>
            <a:endParaRPr lang="ru-RU" sz="2000" b="1" dirty="0"/>
          </a:p>
          <a:p>
            <a:pPr marL="800100" lvl="1" indent="-342900">
              <a:buFont typeface="+mj-lt"/>
              <a:buAutoNum type="arabicPeriod"/>
            </a:pPr>
            <a:r>
              <a:rPr lang="ru-RU" sz="1800" dirty="0">
                <a:hlinkClick r:id="rId2" action="ppaction://hlinksldjump"/>
              </a:rPr>
              <a:t>Метод</a:t>
            </a:r>
            <a:endParaRPr lang="ru-RU" sz="1800" dirty="0"/>
          </a:p>
          <a:p>
            <a:pPr marL="800100" lvl="1" indent="-342900">
              <a:buFont typeface="+mj-lt"/>
              <a:buAutoNum type="arabicPeriod"/>
            </a:pPr>
            <a:r>
              <a:rPr lang="ru-RU" altLang="ru-RU" sz="1800" dirty="0">
                <a:hlinkClick r:id="rId3" action="ppaction://hlinksldjump"/>
              </a:rPr>
              <a:t>Классификация методов исследования</a:t>
            </a:r>
            <a:endParaRPr lang="ru-RU" sz="1800" b="1" dirty="0"/>
          </a:p>
          <a:p>
            <a:pPr marL="342900" indent="-342900">
              <a:buFont typeface="+mj-lt"/>
              <a:buAutoNum type="arabicPeriod"/>
            </a:pPr>
            <a:r>
              <a:rPr lang="ru-RU" sz="2000" b="1" dirty="0">
                <a:hlinkClick r:id="rId4" action="ppaction://hlinksldjump"/>
              </a:rPr>
              <a:t>Методы эмпирического исследования</a:t>
            </a:r>
            <a:endParaRPr lang="ru-RU" sz="2000" b="1" dirty="0"/>
          </a:p>
          <a:p>
            <a:pPr marL="800100" lvl="1" indent="-342900">
              <a:buFont typeface="+mj-lt"/>
              <a:buAutoNum type="arabicPeriod"/>
            </a:pPr>
            <a:r>
              <a:rPr lang="ru-RU" sz="1800" dirty="0">
                <a:hlinkClick r:id="rId5" action="ppaction://hlinksldjump"/>
              </a:rPr>
              <a:t>Наблюдение </a:t>
            </a:r>
            <a:endParaRPr lang="ru-RU" sz="1800" dirty="0"/>
          </a:p>
          <a:p>
            <a:pPr marL="800100" lvl="1" indent="-342900">
              <a:buFont typeface="+mj-lt"/>
              <a:buAutoNum type="arabicPeriod"/>
            </a:pPr>
            <a:r>
              <a:rPr lang="ru-RU" sz="1800" dirty="0">
                <a:hlinkClick r:id="rId6" action="ppaction://hlinksldjump"/>
              </a:rPr>
              <a:t>Эксперимент</a:t>
            </a:r>
            <a:endParaRPr lang="ru-RU" sz="1800" dirty="0"/>
          </a:p>
          <a:p>
            <a:pPr marL="800100" lvl="1" indent="-342900">
              <a:buFont typeface="+mj-lt"/>
              <a:buAutoNum type="arabicPeriod"/>
            </a:pPr>
            <a:r>
              <a:rPr lang="ru-RU" sz="1800" dirty="0">
                <a:hlinkClick r:id="rId7" action="ppaction://hlinksldjump"/>
              </a:rPr>
              <a:t>Анализ и синтез</a:t>
            </a:r>
            <a:endParaRPr lang="ru-RU" sz="1800" dirty="0"/>
          </a:p>
          <a:p>
            <a:pPr marL="800100" lvl="1" indent="-342900">
              <a:buFont typeface="+mj-lt"/>
              <a:buAutoNum type="arabicPeriod"/>
            </a:pPr>
            <a:r>
              <a:rPr lang="ru-RU" sz="1800" dirty="0">
                <a:hlinkClick r:id="rId8" action="ppaction://hlinksldjump"/>
              </a:rPr>
              <a:t>Метод моделирования</a:t>
            </a:r>
            <a:endParaRPr lang="ru-RU" sz="1800" dirty="0"/>
          </a:p>
          <a:p>
            <a:pPr marL="800100" lvl="1" indent="-342900">
              <a:buFont typeface="+mj-lt"/>
              <a:buAutoNum type="arabicPeriod"/>
            </a:pPr>
            <a:r>
              <a:rPr lang="ru-RU" sz="1800" dirty="0">
                <a:hlinkClick r:id="rId9" action="ppaction://hlinksldjump"/>
              </a:rPr>
              <a:t>Индукция и дедукция </a:t>
            </a:r>
            <a:endParaRPr lang="ru-RU" sz="1800" dirty="0"/>
          </a:p>
          <a:p>
            <a:pPr marL="800100" lvl="1" indent="-342900">
              <a:buFont typeface="+mj-lt"/>
              <a:buAutoNum type="arabicPeriod"/>
            </a:pPr>
            <a:r>
              <a:rPr lang="ru-RU" sz="1800" dirty="0">
                <a:hlinkClick r:id="rId10" action="ppaction://hlinksldjump"/>
              </a:rPr>
              <a:t>Интегрирующий научный метод</a:t>
            </a:r>
            <a:endParaRPr lang="ru-RU" sz="1800" dirty="0"/>
          </a:p>
        </p:txBody>
      </p:sp>
      <p:sp>
        <p:nvSpPr>
          <p:cNvPr id="4" name="Номер слайда 3"/>
          <p:cNvSpPr>
            <a:spLocks noGrp="1"/>
          </p:cNvSpPr>
          <p:nvPr>
            <p:ph type="sldNum" sz="quarter" idx="12"/>
          </p:nvPr>
        </p:nvSpPr>
        <p:spPr>
          <a:xfrm>
            <a:off x="11439127" y="6220198"/>
            <a:ext cx="551167" cy="377825"/>
          </a:xfrm>
        </p:spPr>
        <p:txBody>
          <a:bodyPr/>
          <a:lstStyle/>
          <a:p>
            <a:fld id="{102CC42D-A5B1-48B9-B43C-7269E769EF48}" type="slidenum">
              <a:rPr lang="ru-RU" smtClean="0"/>
              <a:t>3</a:t>
            </a:fld>
            <a:endParaRPr lang="ru-RU" dirty="0"/>
          </a:p>
        </p:txBody>
      </p:sp>
      <p:sp>
        <p:nvSpPr>
          <p:cNvPr id="6" name="Объект 2"/>
          <p:cNvSpPr txBox="1">
            <a:spLocks/>
          </p:cNvSpPr>
          <p:nvPr/>
        </p:nvSpPr>
        <p:spPr>
          <a:xfrm>
            <a:off x="6055660" y="2033744"/>
            <a:ext cx="4935070" cy="4328955"/>
          </a:xfrm>
          <a:prstGeom prst="rect">
            <a:avLst/>
          </a:prstGeom>
        </p:spPr>
        <p:txBody>
          <a:bodyPr vert="horz" lIns="91440" tIns="45720" rIns="91440" bIns="45720" rtlCol="0" anchor="ctr">
            <a:norm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800100" lvl="1" indent="-342900">
              <a:buFont typeface="+mj-lt"/>
              <a:buAutoNum type="arabicPeriod" startAt="3"/>
            </a:pPr>
            <a:r>
              <a:rPr lang="ru-RU" sz="1800" b="1" dirty="0">
                <a:hlinkClick r:id="rId11" action="ppaction://hlinksldjump"/>
              </a:rPr>
              <a:t>Методы теоретического исследования</a:t>
            </a:r>
            <a:endParaRPr lang="ru-RU" sz="1800" b="1" dirty="0"/>
          </a:p>
          <a:p>
            <a:pPr marL="1257300" lvl="2" indent="-342900">
              <a:buFont typeface="+mj-lt"/>
              <a:buAutoNum type="arabicPeriod"/>
            </a:pPr>
            <a:r>
              <a:rPr lang="ru-RU" sz="1600" dirty="0">
                <a:hlinkClick r:id="rId12" action="ppaction://hlinksldjump"/>
              </a:rPr>
              <a:t>Формализация</a:t>
            </a:r>
            <a:endParaRPr lang="ru-RU" sz="1600" dirty="0"/>
          </a:p>
          <a:p>
            <a:pPr marL="1257300" lvl="2" indent="-342900">
              <a:buFont typeface="+mj-lt"/>
              <a:buAutoNum type="arabicPeriod"/>
            </a:pPr>
            <a:r>
              <a:rPr lang="ru-RU" sz="1600" dirty="0">
                <a:hlinkClick r:id="rId13" action="ppaction://hlinksldjump"/>
              </a:rPr>
              <a:t>Аксиоматический метод</a:t>
            </a:r>
            <a:r>
              <a:rPr lang="ru-RU" sz="1600" dirty="0"/>
              <a:t> </a:t>
            </a:r>
          </a:p>
          <a:p>
            <a:pPr marL="1257300" lvl="2" indent="-342900">
              <a:buFont typeface="+mj-lt"/>
              <a:buAutoNum type="arabicPeriod"/>
            </a:pPr>
            <a:r>
              <a:rPr lang="ru-RU" sz="1600" dirty="0">
                <a:hlinkClick r:id="rId14" action="ppaction://hlinksldjump"/>
              </a:rPr>
              <a:t>Идеализация </a:t>
            </a:r>
            <a:endParaRPr lang="ru-RU" sz="1600" dirty="0"/>
          </a:p>
          <a:p>
            <a:pPr marL="1257300" lvl="2" indent="-342900">
              <a:buFont typeface="+mj-lt"/>
              <a:buAutoNum type="arabicPeriod"/>
            </a:pPr>
            <a:r>
              <a:rPr lang="ru-RU" sz="1600" dirty="0">
                <a:hlinkClick r:id="rId15" action="ppaction://hlinksldjump"/>
              </a:rPr>
              <a:t>Моделирование</a:t>
            </a:r>
            <a:endParaRPr lang="ru-RU" sz="1600" dirty="0"/>
          </a:p>
          <a:p>
            <a:pPr marL="1257300" lvl="2" indent="-342900">
              <a:buFont typeface="+mj-lt"/>
              <a:buAutoNum type="arabicPeriod"/>
            </a:pPr>
            <a:r>
              <a:rPr lang="ru-RU" sz="1600" dirty="0">
                <a:hlinkClick r:id="rId16" action="ppaction://hlinksldjump"/>
              </a:rPr>
              <a:t>Системный подход</a:t>
            </a:r>
            <a:endParaRPr lang="ru-RU" sz="1600" dirty="0"/>
          </a:p>
          <a:p>
            <a:pPr marL="1257300" lvl="2" indent="-342900">
              <a:buFont typeface="+mj-lt"/>
              <a:buAutoNum type="arabicPeriod"/>
            </a:pPr>
            <a:r>
              <a:rPr lang="ru-RU" sz="1600" dirty="0">
                <a:hlinkClick r:id="rId17" action="ppaction://hlinksldjump"/>
              </a:rPr>
              <a:t>Структурно-функциональный</a:t>
            </a:r>
            <a:endParaRPr lang="ru-RU" sz="1600" b="1" dirty="0"/>
          </a:p>
          <a:p>
            <a:pPr marL="800100" lvl="1" indent="-342900">
              <a:buFont typeface="+mj-lt"/>
              <a:buAutoNum type="arabicPeriod" startAt="3"/>
            </a:pPr>
            <a:r>
              <a:rPr lang="ru-RU" sz="1800" b="1" dirty="0">
                <a:hlinkClick r:id="rId18" action="ppaction://hlinksldjump"/>
              </a:rPr>
              <a:t>Проблема взаимодействия теории с опытом</a:t>
            </a:r>
            <a:endParaRPr lang="ru-RU" sz="1800" b="1" dirty="0"/>
          </a:p>
          <a:p>
            <a:pPr marL="800100" lvl="1" indent="-342900">
              <a:buFont typeface="+mj-lt"/>
              <a:buAutoNum type="arabicPeriod" startAt="3"/>
            </a:pPr>
            <a:r>
              <a:rPr lang="ru-RU" sz="1800" b="1" dirty="0">
                <a:hlinkClick r:id="rId19" action="ppaction://hlinksldjump"/>
              </a:rPr>
              <a:t>Список источников</a:t>
            </a:r>
            <a:endParaRPr lang="ru-RU" sz="1800" dirty="0"/>
          </a:p>
        </p:txBody>
      </p:sp>
    </p:spTree>
    <p:extLst>
      <p:ext uri="{BB962C8B-B14F-4D97-AF65-F5344CB8AC3E}">
        <p14:creationId xmlns:p14="http://schemas.microsoft.com/office/powerpoint/2010/main" val="2974233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a:t>Понятие метода научного познания</a:t>
            </a:r>
          </a:p>
        </p:txBody>
      </p:sp>
      <p:sp>
        <p:nvSpPr>
          <p:cNvPr id="3" name="Объект 2"/>
          <p:cNvSpPr>
            <a:spLocks noGrp="1"/>
          </p:cNvSpPr>
          <p:nvPr>
            <p:ph idx="1"/>
          </p:nvPr>
        </p:nvSpPr>
        <p:spPr/>
        <p:txBody>
          <a:bodyPr/>
          <a:lstStyle/>
          <a:p>
            <a:pPr marL="0" indent="0">
              <a:buNone/>
            </a:pPr>
            <a:r>
              <a:rPr lang="ru-RU" sz="2800" dirty="0"/>
              <a:t>	Методы научного познания включают в себя:</a:t>
            </a:r>
          </a:p>
          <a:p>
            <a:r>
              <a:rPr lang="ru-RU" sz="2800" dirty="0"/>
              <a:t>общечеловеческие приемы мышления (анализ, синтез, сравнение, обобщение, индукцию, дедукцию...)</a:t>
            </a:r>
          </a:p>
          <a:p>
            <a:r>
              <a:rPr lang="ru-RU" sz="2800" dirty="0"/>
              <a:t>способы эмпирического и теоретического исследования</a:t>
            </a:r>
          </a:p>
          <a:p>
            <a:r>
              <a:rPr lang="ru-RU" sz="2800" dirty="0"/>
              <a:t>для процессов построения теоретических систем знания особое значение имеет метод восхождения от абстрактного к конкретному</a:t>
            </a:r>
          </a:p>
          <a:p>
            <a:endParaRPr lang="ru-RU" b="1" dirty="0"/>
          </a:p>
        </p:txBody>
      </p:sp>
      <p:sp>
        <p:nvSpPr>
          <p:cNvPr id="4" name="Номер слайда 3"/>
          <p:cNvSpPr>
            <a:spLocks noGrp="1"/>
          </p:cNvSpPr>
          <p:nvPr>
            <p:ph type="sldNum" sz="quarter" idx="12"/>
          </p:nvPr>
        </p:nvSpPr>
        <p:spPr>
          <a:xfrm>
            <a:off x="11341824" y="6112622"/>
            <a:ext cx="551167" cy="377825"/>
          </a:xfrm>
        </p:spPr>
        <p:txBody>
          <a:bodyPr/>
          <a:lstStyle/>
          <a:p>
            <a:fld id="{102CC42D-A5B1-48B9-B43C-7269E769EF48}" type="slidenum">
              <a:rPr lang="ru-RU" smtClean="0"/>
              <a:t>4</a:t>
            </a:fld>
            <a:endParaRPr lang="ru-RU"/>
          </a:p>
        </p:txBody>
      </p:sp>
    </p:spTree>
    <p:extLst>
      <p:ext uri="{BB962C8B-B14F-4D97-AF65-F5344CB8AC3E}">
        <p14:creationId xmlns:p14="http://schemas.microsoft.com/office/powerpoint/2010/main" val="211750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6834" y="1640541"/>
            <a:ext cx="11264153" cy="4872598"/>
          </a:xfrm>
        </p:spPr>
        <p:txBody>
          <a:bodyPr>
            <a:normAutofit/>
          </a:bodyPr>
          <a:lstStyle/>
          <a:p>
            <a:pPr marL="0" indent="0" algn="just">
              <a:buNone/>
            </a:pPr>
            <a:r>
              <a:rPr lang="ru-RU" sz="2400" b="1" dirty="0"/>
              <a:t>	Метод</a:t>
            </a:r>
            <a:r>
              <a:rPr lang="ru-RU" sz="2400" dirty="0"/>
              <a:t> (греч. </a:t>
            </a:r>
            <a:r>
              <a:rPr lang="ru-RU" sz="2400" dirty="0" err="1"/>
              <a:t>methodos</a:t>
            </a:r>
            <a:r>
              <a:rPr lang="ru-RU" sz="2400" dirty="0"/>
              <a:t>) — в самом широком смысле слова — «путь к чему-либо», способ деятельности субъекта в любой ее форме.</a:t>
            </a:r>
          </a:p>
          <a:p>
            <a:pPr marL="0" indent="0" algn="just">
              <a:buNone/>
            </a:pPr>
            <a:r>
              <a:rPr lang="ru-RU" sz="2400" dirty="0"/>
              <a:t>	Понятие «методология» имеет два основных значения:</a:t>
            </a:r>
          </a:p>
          <a:p>
            <a:pPr algn="just">
              <a:buFont typeface="Arial" panose="020B0604020202020204" pitchFamily="34" charset="0"/>
              <a:buChar char="•"/>
            </a:pPr>
            <a:r>
              <a:rPr lang="ru-RU" sz="2400" dirty="0"/>
              <a:t>система определенных способов и приемов, применяемых в той или иной сфере деятельности (в науке, политике, искусстве и т. п.);</a:t>
            </a:r>
          </a:p>
          <a:p>
            <a:pPr algn="just"/>
            <a:r>
              <a:rPr lang="ru-RU" sz="2400" dirty="0"/>
              <a:t>учение об этой системе, общая теория метода, теория в действии.</a:t>
            </a:r>
          </a:p>
          <a:p>
            <a:pPr marL="0" indent="0" algn="just">
              <a:buNone/>
            </a:pPr>
            <a:r>
              <a:rPr lang="ru-RU" sz="2400" dirty="0"/>
              <a:t>	Основная </a:t>
            </a:r>
            <a:r>
              <a:rPr lang="ru-RU" sz="2400" b="1" dirty="0"/>
              <a:t>функция метода</a:t>
            </a:r>
            <a:r>
              <a:rPr lang="ru-RU" sz="2400" dirty="0"/>
              <a:t> — внутренняя организация и регулирование процесса познания или практического преобразования того или иного объекта. Поэтому метод - совокупность определенных правил, приемов, способов, норм познания и действия.</a:t>
            </a:r>
          </a:p>
        </p:txBody>
      </p:sp>
      <p:sp>
        <p:nvSpPr>
          <p:cNvPr id="4" name="Заголовок 1"/>
          <p:cNvSpPr>
            <a:spLocks noGrp="1"/>
          </p:cNvSpPr>
          <p:nvPr>
            <p:ph type="title"/>
          </p:nvPr>
        </p:nvSpPr>
        <p:spPr>
          <a:xfrm>
            <a:off x="739589" y="403411"/>
            <a:ext cx="10131425" cy="1003549"/>
          </a:xfrm>
        </p:spPr>
        <p:txBody>
          <a:bodyPr/>
          <a:lstStyle/>
          <a:p>
            <a:pPr algn="ctr"/>
            <a:r>
              <a:rPr lang="ru-RU" dirty="0"/>
              <a:t>метод</a:t>
            </a:r>
          </a:p>
        </p:txBody>
      </p:sp>
      <p:sp>
        <p:nvSpPr>
          <p:cNvPr id="2" name="Номер слайда 1"/>
          <p:cNvSpPr>
            <a:spLocks noGrp="1"/>
          </p:cNvSpPr>
          <p:nvPr>
            <p:ph type="sldNum" sz="quarter" idx="12"/>
          </p:nvPr>
        </p:nvSpPr>
        <p:spPr/>
        <p:txBody>
          <a:bodyPr/>
          <a:lstStyle/>
          <a:p>
            <a:fld id="{102CC42D-A5B1-48B9-B43C-7269E769EF48}" type="slidenum">
              <a:rPr lang="ru-RU" smtClean="0"/>
              <a:t>5</a:t>
            </a:fld>
            <a:endParaRPr lang="ru-RU"/>
          </a:p>
        </p:txBody>
      </p:sp>
    </p:spTree>
    <p:extLst>
      <p:ext uri="{BB962C8B-B14F-4D97-AF65-F5344CB8AC3E}">
        <p14:creationId xmlns:p14="http://schemas.microsoft.com/office/powerpoint/2010/main" val="475084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6600" y="0"/>
            <a:ext cx="10515600" cy="1325563"/>
          </a:xfrm>
        </p:spPr>
        <p:txBody>
          <a:bodyPr/>
          <a:lstStyle/>
          <a:p>
            <a:pPr algn="ctr"/>
            <a:r>
              <a:rPr lang="ru-RU" altLang="ru-RU" dirty="0"/>
              <a:t>Классификация методов исследования</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147855959"/>
              </p:ext>
            </p:extLst>
          </p:nvPr>
        </p:nvGraphicFramePr>
        <p:xfrm>
          <a:off x="736600" y="917288"/>
          <a:ext cx="10515600" cy="576075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490294222"/>
                    </a:ext>
                  </a:extLst>
                </a:gridCol>
                <a:gridCol w="3505200">
                  <a:extLst>
                    <a:ext uri="{9D8B030D-6E8A-4147-A177-3AD203B41FA5}">
                      <a16:colId xmlns:a16="http://schemas.microsoft.com/office/drawing/2014/main" val="2270294224"/>
                    </a:ext>
                  </a:extLst>
                </a:gridCol>
                <a:gridCol w="3505200">
                  <a:extLst>
                    <a:ext uri="{9D8B030D-6E8A-4147-A177-3AD203B41FA5}">
                      <a16:colId xmlns:a16="http://schemas.microsoft.com/office/drawing/2014/main" val="3148278358"/>
                    </a:ext>
                  </a:extLst>
                </a:gridCol>
              </a:tblGrid>
              <a:tr h="322973">
                <a:tc rowSpan="2">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dirty="0">
                          <a:ln>
                            <a:noFill/>
                          </a:ln>
                          <a:solidFill>
                            <a:srgbClr val="000000"/>
                          </a:solidFill>
                          <a:effectLst/>
                          <a:latin typeface="Times New Roman" pitchFamily="18" charset="0"/>
                          <a:cs typeface="Times New Roman" pitchFamily="18" charset="0"/>
                        </a:rPr>
                        <a:t>Общенаучные методы</a:t>
                      </a:r>
                      <a:endParaRPr kumimoji="0" lang="ru-RU" sz="1800" b="0" i="0" u="none" strike="noStrike" cap="none" normalizeH="0" baseline="0" dirty="0">
                        <a:ln>
                          <a:noFill/>
                        </a:ln>
                        <a:solidFill>
                          <a:schemeClr val="tx1"/>
                        </a:solidFill>
                        <a:effectLst/>
                        <a:latin typeface="Arial" charset="0"/>
                        <a:cs typeface="Arial" charset="0"/>
                      </a:endParaRPr>
                    </a:p>
                  </a:txBody>
                  <a:tcPr marT="45725" marB="45725" horzOverflow="overflow"/>
                </a:tc>
                <a:tc gridSpan="2">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dirty="0">
                          <a:ln>
                            <a:noFill/>
                          </a:ln>
                          <a:solidFill>
                            <a:srgbClr val="000000"/>
                          </a:solidFill>
                          <a:effectLst/>
                          <a:latin typeface="Times New Roman" pitchFamily="18" charset="0"/>
                          <a:cs typeface="Times New Roman" pitchFamily="18" charset="0"/>
                        </a:rPr>
                        <a:t>Конкретно-научные</a:t>
                      </a:r>
                      <a:endParaRPr kumimoji="0" lang="ru-RU" sz="1800" b="0" i="0" u="none" strike="noStrike" cap="none" normalizeH="0" baseline="0" dirty="0">
                        <a:ln>
                          <a:noFill/>
                        </a:ln>
                        <a:solidFill>
                          <a:schemeClr val="tx1"/>
                        </a:solidFill>
                        <a:effectLst/>
                        <a:latin typeface="Arial" charset="0"/>
                        <a:cs typeface="Arial" charset="0"/>
                      </a:endParaRPr>
                    </a:p>
                  </a:txBody>
                  <a:tcPr marT="45725" marB="45725" horzOverflow="overflow"/>
                </a:tc>
                <a:tc hMerge="1">
                  <a:txBody>
                    <a:bodyPr/>
                    <a:lstStyle/>
                    <a:p>
                      <a:endParaRPr lang="ru-RU"/>
                    </a:p>
                  </a:txBody>
                  <a:tcPr/>
                </a:tc>
                <a:extLst>
                  <a:ext uri="{0D108BD9-81ED-4DB2-BD59-A6C34878D82A}">
                    <a16:rowId xmlns:a16="http://schemas.microsoft.com/office/drawing/2014/main" val="3455679505"/>
                  </a:ext>
                </a:extLst>
              </a:tr>
              <a:tr h="322973">
                <a:tc vMerge="1">
                  <a:txBody>
                    <a:bodyPr/>
                    <a:lstStyle/>
                    <a:p>
                      <a:endParaRPr lang="ru-RU"/>
                    </a:p>
                  </a:txBody>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dirty="0">
                          <a:ln>
                            <a:noFill/>
                          </a:ln>
                          <a:solidFill>
                            <a:srgbClr val="000000"/>
                          </a:solidFill>
                          <a:effectLst/>
                          <a:latin typeface="Times New Roman" pitchFamily="18" charset="0"/>
                          <a:cs typeface="Times New Roman" pitchFamily="18" charset="0"/>
                        </a:rPr>
                        <a:t>Теоретические</a:t>
                      </a:r>
                      <a:endParaRPr kumimoji="0" lang="ru-RU" sz="1800" b="0" i="0" u="none" strike="noStrike" cap="none" normalizeH="0" baseline="0" dirty="0">
                        <a:ln>
                          <a:noFill/>
                        </a:ln>
                        <a:solidFill>
                          <a:schemeClr val="tx1"/>
                        </a:solidFill>
                        <a:effectLst/>
                        <a:latin typeface="Arial" charset="0"/>
                        <a:cs typeface="Arial" charset="0"/>
                      </a:endParaRPr>
                    </a:p>
                  </a:txBody>
                  <a:tcPr marT="45725" marB="45725" horzOverflow="overflow"/>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dirty="0">
                          <a:ln>
                            <a:noFill/>
                          </a:ln>
                          <a:solidFill>
                            <a:srgbClr val="000000"/>
                          </a:solidFill>
                          <a:effectLst/>
                          <a:latin typeface="Times New Roman" pitchFamily="18" charset="0"/>
                          <a:cs typeface="Times New Roman" pitchFamily="18" charset="0"/>
                        </a:rPr>
                        <a:t>Эмпирические</a:t>
                      </a:r>
                      <a:endParaRPr kumimoji="0" lang="ru-RU" sz="1800" b="0" i="0" u="none" strike="noStrike" cap="none" normalizeH="0" baseline="0" dirty="0">
                        <a:ln>
                          <a:noFill/>
                        </a:ln>
                        <a:solidFill>
                          <a:schemeClr val="tx1"/>
                        </a:solidFill>
                        <a:effectLst/>
                        <a:latin typeface="Arial" charset="0"/>
                        <a:cs typeface="Arial" charset="0"/>
                      </a:endParaRPr>
                    </a:p>
                  </a:txBody>
                  <a:tcPr marT="45725" marB="45725" horzOverflow="overflow"/>
                </a:tc>
                <a:extLst>
                  <a:ext uri="{0D108BD9-81ED-4DB2-BD59-A6C34878D82A}">
                    <a16:rowId xmlns:a16="http://schemas.microsoft.com/office/drawing/2014/main" val="1526616167"/>
                  </a:ext>
                </a:extLst>
              </a:tr>
              <a:tr h="438005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1</a:t>
                      </a:r>
                      <a:r>
                        <a:rPr kumimoji="0" lang="ru-RU" sz="1800" b="1" i="0" u="none" strike="noStrike" cap="none" normalizeH="0" baseline="0" dirty="0">
                          <a:ln>
                            <a:noFill/>
                          </a:ln>
                          <a:solidFill>
                            <a:srgbClr val="000000"/>
                          </a:solidFill>
                          <a:effectLst/>
                          <a:latin typeface="Times New Roman" pitchFamily="18" charset="0"/>
                          <a:cs typeface="Times New Roman" pitchFamily="18" charset="0"/>
                        </a:rPr>
                        <a:t>. </a:t>
                      </a:r>
                      <a:r>
                        <a:rPr kumimoji="0" lang="ru-RU" sz="1800" b="1" i="0" u="sng" strike="noStrike" cap="none" normalizeH="0" baseline="0" dirty="0">
                          <a:ln>
                            <a:noFill/>
                          </a:ln>
                          <a:solidFill>
                            <a:srgbClr val="000000"/>
                          </a:solidFill>
                          <a:effectLst/>
                          <a:latin typeface="Times New Roman" pitchFamily="18" charset="0"/>
                          <a:cs typeface="Times New Roman" pitchFamily="18" charset="0"/>
                        </a:rPr>
                        <a:t>Общетеоретические</a:t>
                      </a:r>
                      <a:r>
                        <a:rPr kumimoji="0" lang="ru-RU" sz="1800" b="0" i="0" u="sng" strike="noStrike" cap="none" normalizeH="0" baseline="0" dirty="0">
                          <a:ln>
                            <a:noFill/>
                          </a:ln>
                          <a:solidFill>
                            <a:srgbClr val="000000"/>
                          </a:solidFill>
                          <a:effectLst/>
                          <a:latin typeface="Times New Roman" pitchFamily="18" charset="0"/>
                          <a:cs typeface="Times New Roman" pitchFamily="18" charset="0"/>
                        </a:rPr>
                        <a:t>:</a:t>
                      </a:r>
                      <a:endParaRPr kumimoji="0" lang="ru-RU" sz="1800" b="0" i="0" u="sng"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абстракция и конкретизация;</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анализ и синтез;</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сравнение;</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противопоставление;</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индукция и дедукция;</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моделирование;</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a:ln>
                            <a:noFill/>
                          </a:ln>
                          <a:solidFill>
                            <a:srgbClr val="000000"/>
                          </a:solidFill>
                          <a:effectLst/>
                          <a:latin typeface="Times New Roman" pitchFamily="18" charset="0"/>
                          <a:cs typeface="Times New Roman" pitchFamily="18" charset="0"/>
                        </a:rPr>
                        <a:t>2. </a:t>
                      </a:r>
                      <a:r>
                        <a:rPr kumimoji="0" lang="ru-RU" sz="1800" b="1" i="0" u="sng" strike="noStrike" cap="none" normalizeH="0" baseline="0" dirty="0">
                          <a:ln>
                            <a:noFill/>
                          </a:ln>
                          <a:solidFill>
                            <a:srgbClr val="000000"/>
                          </a:solidFill>
                          <a:effectLst/>
                          <a:latin typeface="Times New Roman" pitchFamily="18" charset="0"/>
                          <a:cs typeface="Times New Roman" pitchFamily="18" charset="0"/>
                        </a:rPr>
                        <a:t>Социологические:</a:t>
                      </a:r>
                      <a:endParaRPr kumimoji="0" lang="ru-RU" sz="1800" b="1" i="0" u="sng"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анкетирование;</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интервьюирование;</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экспертные опросы;</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рейтинг;</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3. </a:t>
                      </a:r>
                      <a:r>
                        <a:rPr kumimoji="0" lang="ru-RU" sz="1800" b="1" i="0" u="sng" strike="noStrike" cap="none" normalizeH="0" baseline="0" dirty="0">
                          <a:ln>
                            <a:noFill/>
                          </a:ln>
                          <a:solidFill>
                            <a:srgbClr val="000000"/>
                          </a:solidFill>
                          <a:effectLst/>
                          <a:latin typeface="Times New Roman" pitchFamily="18" charset="0"/>
                          <a:cs typeface="Times New Roman" pitchFamily="18" charset="0"/>
                        </a:rPr>
                        <a:t>Социально-психологические</a:t>
                      </a:r>
                      <a:r>
                        <a:rPr kumimoji="0" lang="ru-RU" sz="1400" b="1" i="0" u="sng" strike="noStrike" cap="none" normalizeH="0" baseline="0" dirty="0">
                          <a:ln>
                            <a:noFill/>
                          </a:ln>
                          <a:solidFill>
                            <a:srgbClr val="000000"/>
                          </a:solidFill>
                          <a:effectLst/>
                          <a:latin typeface="Times New Roman" pitchFamily="18" charset="0"/>
                          <a:cs typeface="Times New Roman" pitchFamily="18" charset="0"/>
                        </a:rPr>
                        <a:t>:</a:t>
                      </a:r>
                      <a:endParaRPr kumimoji="0" lang="ru-RU" sz="1000" b="1" i="0" u="sng"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социометрия;</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тестирование;</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тренинг;</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игра;</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a:ln>
                            <a:noFill/>
                          </a:ln>
                          <a:solidFill>
                            <a:srgbClr val="000000"/>
                          </a:solidFill>
                          <a:effectLst/>
                          <a:latin typeface="Times New Roman" pitchFamily="18" charset="0"/>
                          <a:cs typeface="Times New Roman" pitchFamily="18" charset="0"/>
                        </a:rPr>
                        <a:t>4. </a:t>
                      </a:r>
                      <a:r>
                        <a:rPr kumimoji="0" lang="ru-RU" sz="1800" b="1" i="0" u="sng" strike="noStrike" cap="none" normalizeH="0" baseline="0" dirty="0">
                          <a:ln>
                            <a:noFill/>
                          </a:ln>
                          <a:solidFill>
                            <a:srgbClr val="000000"/>
                          </a:solidFill>
                          <a:effectLst/>
                          <a:latin typeface="Times New Roman" pitchFamily="18" charset="0"/>
                          <a:cs typeface="Times New Roman" pitchFamily="18" charset="0"/>
                        </a:rPr>
                        <a:t>Математические</a:t>
                      </a:r>
                      <a:r>
                        <a:rPr kumimoji="0" lang="ru-RU" sz="1400" b="1" i="0" u="sng" strike="noStrike" cap="none" normalizeH="0" baseline="0" dirty="0">
                          <a:ln>
                            <a:noFill/>
                          </a:ln>
                          <a:solidFill>
                            <a:srgbClr val="000000"/>
                          </a:solidFill>
                          <a:effectLst/>
                          <a:latin typeface="Times New Roman" pitchFamily="18" charset="0"/>
                          <a:cs typeface="Times New Roman" pitchFamily="18" charset="0"/>
                        </a:rPr>
                        <a:t>:</a:t>
                      </a:r>
                      <a:endParaRPr kumimoji="0" lang="ru-RU" sz="1000" b="1" i="0" u="sng"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ранжирование;</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a:ln>
                            <a:noFill/>
                          </a:ln>
                          <a:solidFill>
                            <a:srgbClr val="000000"/>
                          </a:solidFill>
                          <a:effectLst/>
                          <a:latin typeface="Times New Roman" pitchFamily="18" charset="0"/>
                          <a:cs typeface="Times New Roman" pitchFamily="18" charset="0"/>
                        </a:rPr>
                        <a:t>шкалирование</a:t>
                      </a: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индексирование;</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a:ln>
                            <a:noFill/>
                          </a:ln>
                          <a:solidFill>
                            <a:srgbClr val="000000"/>
                          </a:solidFill>
                          <a:effectLst/>
                          <a:latin typeface="Times New Roman" pitchFamily="18" charset="0"/>
                          <a:cs typeface="Times New Roman" pitchFamily="18" charset="0"/>
                        </a:rPr>
                        <a:t>корелляция</a:t>
                      </a: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a:t>
                      </a:r>
                      <a:endParaRPr kumimoji="0" lang="ru-RU" sz="1800" b="0" i="0" u="none" strike="noStrike" cap="none" normalizeH="0" baseline="0" dirty="0">
                        <a:ln>
                          <a:noFill/>
                        </a:ln>
                        <a:solidFill>
                          <a:schemeClr val="tx1"/>
                        </a:solidFill>
                        <a:effectLst/>
                        <a:latin typeface="Arial" charset="0"/>
                        <a:cs typeface="Arial" charset="0"/>
                      </a:endParaRPr>
                    </a:p>
                  </a:txBody>
                  <a:tcPr marT="45725" marB="45725" horzOverflow="overflow"/>
                </a:tc>
                <a:tc>
                  <a:txBody>
                    <a:bodyPr/>
                    <a:lstStyle/>
                    <a:p>
                      <a:pPr marL="98425" marR="0" lvl="0" indent="22225"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Анализ литературы, архивных документов;</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98425" marR="0" lvl="0" indent="22225"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анализ современных документов;</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98425" marR="0" lvl="0" indent="22225" algn="l"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анализ результатов деятельности;</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98425" marR="0" lvl="0" indent="22225" algn="l" defTabSz="914400" rtl="0" eaLnBrk="0" fontAlgn="base" latinLnBrk="0" hangingPunct="0">
                        <a:lnSpc>
                          <a:spcPct val="100000"/>
                        </a:lnSpc>
                        <a:spcBef>
                          <a:spcPct val="0"/>
                        </a:spcBef>
                        <a:spcAft>
                          <a:spcPct val="0"/>
                        </a:spcAft>
                        <a:buClrTx/>
                        <a:buSzTx/>
                        <a:buFontTx/>
                        <a:buChar char="-"/>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анализ понятийно-терминологической системы;</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98425" marR="0" lvl="0" indent="22225"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построение гипотез;</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98425" marR="0" lvl="0" indent="22225"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метод аналогий;</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98425" marR="0" lvl="0" indent="22225"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построение мыслительного эксперимента;</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98425" marR="0" lvl="0" indent="22225"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прогнозирование.</a:t>
                      </a:r>
                      <a:endParaRPr kumimoji="0" lang="ru-RU" sz="1800" b="0" i="0" u="none" strike="noStrike" cap="none" normalizeH="0" baseline="0" dirty="0">
                        <a:ln>
                          <a:noFill/>
                        </a:ln>
                        <a:solidFill>
                          <a:schemeClr val="tx1"/>
                        </a:solidFill>
                        <a:effectLst/>
                        <a:latin typeface="Arial" charset="0"/>
                        <a:cs typeface="Arial" charset="0"/>
                      </a:endParaRPr>
                    </a:p>
                  </a:txBody>
                  <a:tcPr marT="45725" marB="45725" horzOverflow="overflow"/>
                </a:tc>
                <a:tc>
                  <a:txBody>
                    <a:bodyPr/>
                    <a:lstStyle/>
                    <a:p>
                      <a:pPr marL="98425" marR="0" lvl="0" indent="22225"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наблюдение;</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98425" marR="0" lvl="0" indent="22225"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беседа;</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98425" marR="0" lvl="0" indent="22225"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дискуссия;</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98425" marR="0" lvl="0" indent="22225"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опытная работа;</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98425" marR="0" lvl="0" indent="22225"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создание диагностических ситуаций;</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98425" marR="0" lvl="0" indent="22225"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самооценка, </a:t>
                      </a:r>
                      <a:r>
                        <a:rPr kumimoji="0" lang="ru-RU" sz="1400" b="0" i="0" u="none" strike="noStrike" cap="none" normalizeH="0" baseline="0" dirty="0" err="1">
                          <a:ln>
                            <a:noFill/>
                          </a:ln>
                          <a:solidFill>
                            <a:srgbClr val="000000"/>
                          </a:solidFill>
                          <a:effectLst/>
                          <a:latin typeface="Times New Roman" pitchFamily="18" charset="0"/>
                          <a:cs typeface="Times New Roman" pitchFamily="18" charset="0"/>
                        </a:rPr>
                        <a:t>взаимооценка</a:t>
                      </a: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экспертная оценка и др.</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98425" marR="0" lvl="0" indent="22225"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специфические методы (</a:t>
                      </a:r>
                      <a:r>
                        <a:rPr kumimoji="0" lang="ru-RU" sz="1400" b="0" i="0" u="none" strike="noStrike" cap="none" normalizeH="0" baseline="0" dirty="0" err="1">
                          <a:ln>
                            <a:noFill/>
                          </a:ln>
                          <a:solidFill>
                            <a:srgbClr val="000000"/>
                          </a:solidFill>
                          <a:effectLst/>
                          <a:latin typeface="Times New Roman" pitchFamily="18" charset="0"/>
                          <a:cs typeface="Times New Roman" pitchFamily="18" charset="0"/>
                        </a:rPr>
                        <a:t>н-р</a:t>
                      </a: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a:ln>
                            <a:noFill/>
                          </a:ln>
                          <a:solidFill>
                            <a:srgbClr val="000000"/>
                          </a:solidFill>
                          <a:effectLst/>
                          <a:latin typeface="Times New Roman" pitchFamily="18" charset="0"/>
                          <a:cs typeface="Times New Roman" pitchFamily="18" charset="0"/>
                        </a:rPr>
                        <a:t>методы</a:t>
                      </a: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a:t>
                      </a:r>
                      <a:r>
                        <a:rPr kumimoji="0" lang="ru-RU" sz="1400" b="0" i="0" u="none" strike="noStrike" cap="none" normalizeH="0" baseline="0" dirty="0" err="1">
                          <a:ln>
                            <a:noFill/>
                          </a:ln>
                          <a:solidFill>
                            <a:srgbClr val="000000"/>
                          </a:solidFill>
                          <a:effectLst/>
                          <a:latin typeface="Times New Roman" pitchFamily="18" charset="0"/>
                          <a:cs typeface="Times New Roman" pitchFamily="18" charset="0"/>
                        </a:rPr>
                        <a:t>биоиндикации</a:t>
                      </a: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a:t>
                      </a:r>
                      <a:endParaRPr kumimoji="0" lang="ru-RU" sz="1000" b="0" i="0" u="none" strike="noStrike" cap="none" normalizeH="0" baseline="0" dirty="0">
                        <a:ln>
                          <a:noFill/>
                        </a:ln>
                        <a:solidFill>
                          <a:schemeClr val="tx1"/>
                        </a:solidFill>
                        <a:effectLst/>
                        <a:latin typeface="Times New Roman" pitchFamily="18" charset="0"/>
                        <a:cs typeface="Times New Roman" pitchFamily="18" charset="0"/>
                      </a:endParaRPr>
                    </a:p>
                    <a:p>
                      <a:pPr marL="98425" marR="0" lvl="0" indent="22225"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cs typeface="Times New Roman" pitchFamily="18" charset="0"/>
                        </a:rPr>
                        <a:t>- изучение продуктов деятельности.</a:t>
                      </a:r>
                      <a:endParaRPr kumimoji="0" lang="ru-RU" sz="1800" b="0" i="0" u="none" strike="noStrike" cap="none" normalizeH="0" baseline="0" dirty="0">
                        <a:ln>
                          <a:noFill/>
                        </a:ln>
                        <a:solidFill>
                          <a:schemeClr val="tx1"/>
                        </a:solidFill>
                        <a:effectLst/>
                        <a:latin typeface="Arial" charset="0"/>
                        <a:cs typeface="Arial" charset="0"/>
                      </a:endParaRPr>
                    </a:p>
                  </a:txBody>
                  <a:tcPr marT="45725" marB="45725" horzOverflow="overflow"/>
                </a:tc>
                <a:extLst>
                  <a:ext uri="{0D108BD9-81ED-4DB2-BD59-A6C34878D82A}">
                    <a16:rowId xmlns:a16="http://schemas.microsoft.com/office/drawing/2014/main" val="2244317110"/>
                  </a:ext>
                </a:extLst>
              </a:tr>
            </a:tbl>
          </a:graphicData>
        </a:graphic>
      </p:graphicFrame>
      <p:sp>
        <p:nvSpPr>
          <p:cNvPr id="3" name="Номер слайда 2"/>
          <p:cNvSpPr>
            <a:spLocks noGrp="1"/>
          </p:cNvSpPr>
          <p:nvPr>
            <p:ph type="sldNum" sz="quarter" idx="12"/>
          </p:nvPr>
        </p:nvSpPr>
        <p:spPr/>
        <p:txBody>
          <a:bodyPr/>
          <a:lstStyle/>
          <a:p>
            <a:fld id="{102CC42D-A5B1-48B9-B43C-7269E769EF48}" type="slidenum">
              <a:rPr lang="ru-RU" smtClean="0"/>
              <a:t>6</a:t>
            </a:fld>
            <a:endParaRPr lang="ru-RU"/>
          </a:p>
        </p:txBody>
      </p:sp>
    </p:spTree>
    <p:extLst>
      <p:ext uri="{BB962C8B-B14F-4D97-AF65-F5344CB8AC3E}">
        <p14:creationId xmlns:p14="http://schemas.microsoft.com/office/powerpoint/2010/main" val="3034793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35425" y="2707341"/>
            <a:ext cx="10131425" cy="1456267"/>
          </a:xfrm>
        </p:spPr>
        <p:txBody>
          <a:bodyPr/>
          <a:lstStyle/>
          <a:p>
            <a:pPr algn="ctr"/>
            <a:r>
              <a:rPr lang="ru-RU" b="1" dirty="0"/>
              <a:t>Методы эмпирического исследования</a:t>
            </a:r>
          </a:p>
        </p:txBody>
      </p:sp>
      <p:sp>
        <p:nvSpPr>
          <p:cNvPr id="5" name="Номер слайда 4"/>
          <p:cNvSpPr>
            <a:spLocks noGrp="1"/>
          </p:cNvSpPr>
          <p:nvPr>
            <p:ph type="sldNum" sz="quarter" idx="12"/>
          </p:nvPr>
        </p:nvSpPr>
        <p:spPr/>
        <p:txBody>
          <a:bodyPr/>
          <a:lstStyle/>
          <a:p>
            <a:fld id="{102CC42D-A5B1-48B9-B43C-7269E769EF48}" type="slidenum">
              <a:rPr lang="ru-RU" smtClean="0"/>
              <a:t>7</a:t>
            </a:fld>
            <a:endParaRPr lang="ru-RU"/>
          </a:p>
        </p:txBody>
      </p:sp>
    </p:spTree>
    <p:extLst>
      <p:ext uri="{BB962C8B-B14F-4D97-AF65-F5344CB8AC3E}">
        <p14:creationId xmlns:p14="http://schemas.microsoft.com/office/powerpoint/2010/main" val="4070888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p:cNvSpPr>
            <a:spLocks noGrp="1"/>
          </p:cNvSpPr>
          <p:nvPr>
            <p:ph idx="1"/>
          </p:nvPr>
        </p:nvSpPr>
        <p:spPr>
          <a:xfrm>
            <a:off x="605119" y="1711761"/>
            <a:ext cx="10131425" cy="3649133"/>
          </a:xfrm>
        </p:spPr>
        <p:txBody>
          <a:bodyPr>
            <a:noAutofit/>
          </a:bodyPr>
          <a:lstStyle/>
          <a:p>
            <a:r>
              <a:rPr lang="ru-RU" sz="2800" dirty="0" err="1"/>
              <a:t>операциональный</a:t>
            </a:r>
            <a:r>
              <a:rPr lang="ru-RU" sz="2800" dirty="0"/>
              <a:t> (осознан в начале 20 в)</a:t>
            </a:r>
          </a:p>
          <a:p>
            <a:r>
              <a:rPr lang="ru-RU" sz="2800" dirty="0"/>
              <a:t>систематическое наблюдение</a:t>
            </a:r>
          </a:p>
          <a:p>
            <a:r>
              <a:rPr lang="ru-RU" sz="2800" dirty="0"/>
              <a:t>сравнение</a:t>
            </a:r>
          </a:p>
          <a:p>
            <a:r>
              <a:rPr lang="ru-RU" sz="2800" dirty="0"/>
              <a:t>счет</a:t>
            </a:r>
          </a:p>
          <a:p>
            <a:r>
              <a:rPr lang="ru-RU" sz="2800" dirty="0"/>
              <a:t>измерение</a:t>
            </a:r>
          </a:p>
          <a:p>
            <a:r>
              <a:rPr lang="ru-RU" sz="2800" dirty="0"/>
              <a:t>экспериментальный</a:t>
            </a:r>
          </a:p>
          <a:p>
            <a:r>
              <a:rPr lang="ru-RU" sz="2800" dirty="0"/>
              <a:t>логико-математический (построение моделей)</a:t>
            </a:r>
          </a:p>
        </p:txBody>
      </p:sp>
      <p:sp>
        <p:nvSpPr>
          <p:cNvPr id="5" name="Номер слайда 4"/>
          <p:cNvSpPr>
            <a:spLocks noGrp="1"/>
          </p:cNvSpPr>
          <p:nvPr>
            <p:ph type="sldNum" sz="quarter" idx="12"/>
          </p:nvPr>
        </p:nvSpPr>
        <p:spPr/>
        <p:txBody>
          <a:bodyPr/>
          <a:lstStyle/>
          <a:p>
            <a:fld id="{102CC42D-A5B1-48B9-B43C-7269E769EF48}" type="slidenum">
              <a:rPr lang="ru-RU" smtClean="0"/>
              <a:t>8</a:t>
            </a:fld>
            <a:endParaRPr lang="ru-RU"/>
          </a:p>
        </p:txBody>
      </p:sp>
    </p:spTree>
    <p:extLst>
      <p:ext uri="{BB962C8B-B14F-4D97-AF65-F5344CB8AC3E}">
        <p14:creationId xmlns:p14="http://schemas.microsoft.com/office/powerpoint/2010/main" val="4274199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5155" y="1385047"/>
            <a:ext cx="5791198" cy="5019950"/>
          </a:xfrm>
        </p:spPr>
        <p:txBody>
          <a:bodyPr>
            <a:noAutofit/>
          </a:bodyPr>
          <a:lstStyle/>
          <a:p>
            <a:pPr marL="0" indent="0">
              <a:lnSpc>
                <a:spcPct val="150000"/>
              </a:lnSpc>
              <a:buNone/>
            </a:pPr>
            <a:r>
              <a:rPr lang="ru-RU" sz="2400" b="1" dirty="0"/>
              <a:t>	Наблюдение</a:t>
            </a:r>
            <a:r>
              <a:rPr lang="ru-RU" sz="2400" dirty="0"/>
              <a:t> - это метод направленного отражения характеристик предмета, позволяющий составить определенное представление о наблюдаемом явлении. В блок процедур наблюдения входят описание, измерение, сравнение.</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4406" y="1497106"/>
            <a:ext cx="5383840" cy="4809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Номер слайда 1"/>
          <p:cNvSpPr>
            <a:spLocks noGrp="1"/>
          </p:cNvSpPr>
          <p:nvPr>
            <p:ph type="sldNum" sz="quarter" idx="12"/>
          </p:nvPr>
        </p:nvSpPr>
        <p:spPr/>
        <p:txBody>
          <a:bodyPr/>
          <a:lstStyle/>
          <a:p>
            <a:fld id="{102CC42D-A5B1-48B9-B43C-7269E769EF48}" type="slidenum">
              <a:rPr lang="ru-RU" smtClean="0"/>
              <a:t>9</a:t>
            </a:fld>
            <a:endParaRPr lang="ru-RU"/>
          </a:p>
        </p:txBody>
      </p:sp>
      <p:sp>
        <p:nvSpPr>
          <p:cNvPr id="5" name="Заголовок 1"/>
          <p:cNvSpPr>
            <a:spLocks noGrp="1"/>
          </p:cNvSpPr>
          <p:nvPr>
            <p:ph type="title"/>
          </p:nvPr>
        </p:nvSpPr>
        <p:spPr>
          <a:xfrm>
            <a:off x="927848" y="340658"/>
            <a:ext cx="10131425" cy="1456267"/>
          </a:xfrm>
        </p:spPr>
        <p:txBody>
          <a:bodyPr/>
          <a:lstStyle/>
          <a:p>
            <a:pPr algn="ctr"/>
            <a:r>
              <a:rPr lang="ru-RU" b="1" dirty="0"/>
              <a:t>Наблюдение</a:t>
            </a:r>
            <a:endParaRPr lang="ru-RU" dirty="0"/>
          </a:p>
        </p:txBody>
      </p:sp>
    </p:spTree>
    <p:extLst>
      <p:ext uri="{BB962C8B-B14F-4D97-AF65-F5344CB8AC3E}">
        <p14:creationId xmlns:p14="http://schemas.microsoft.com/office/powerpoint/2010/main" val="763514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a:t>Эксперимент</a:t>
            </a:r>
            <a:endParaRPr lang="ru-RU" dirty="0"/>
          </a:p>
        </p:txBody>
      </p:sp>
      <p:sp>
        <p:nvSpPr>
          <p:cNvPr id="3" name="Объект 2"/>
          <p:cNvSpPr>
            <a:spLocks noGrp="1"/>
          </p:cNvSpPr>
          <p:nvPr>
            <p:ph idx="1"/>
          </p:nvPr>
        </p:nvSpPr>
        <p:spPr>
          <a:xfrm>
            <a:off x="685802" y="2142067"/>
            <a:ext cx="6078070" cy="4272180"/>
          </a:xfrm>
        </p:spPr>
        <p:txBody>
          <a:bodyPr>
            <a:normAutofit/>
          </a:bodyPr>
          <a:lstStyle/>
          <a:p>
            <a:pPr marL="0" indent="0">
              <a:lnSpc>
                <a:spcPct val="150000"/>
              </a:lnSpc>
              <a:buNone/>
            </a:pPr>
            <a:r>
              <a:rPr lang="ru-RU" b="1" dirty="0"/>
              <a:t>	</a:t>
            </a:r>
            <a:r>
              <a:rPr lang="ru-RU" sz="2400" b="1" dirty="0"/>
              <a:t>Эксперимент</a:t>
            </a:r>
            <a:r>
              <a:rPr lang="ru-RU" sz="2400" dirty="0"/>
              <a:t> - это более эффективный метод, отличающийся от наблюдения тем, что исследователь с помощью эксперимента активно воздействует на предмет путем создания искусственных условий, необходимых для выявления ранее неизвестных свойств предмета.</a:t>
            </a:r>
          </a:p>
          <a:p>
            <a:endParaRPr lang="ru-RU" dirty="0"/>
          </a:p>
        </p:txBody>
      </p:sp>
      <p:sp>
        <p:nvSpPr>
          <p:cNvPr id="4" name="Номер слайда 3"/>
          <p:cNvSpPr>
            <a:spLocks noGrp="1"/>
          </p:cNvSpPr>
          <p:nvPr>
            <p:ph type="sldNum" sz="quarter" idx="12"/>
          </p:nvPr>
        </p:nvSpPr>
        <p:spPr/>
        <p:txBody>
          <a:bodyPr/>
          <a:lstStyle/>
          <a:p>
            <a:fld id="{102CC42D-A5B1-48B9-B43C-7269E769EF48}" type="slidenum">
              <a:rPr lang="ru-RU" smtClean="0"/>
              <a:t>10</a:t>
            </a:fld>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5796" y="2449566"/>
            <a:ext cx="4746251" cy="3563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2923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24437" y="1546411"/>
            <a:ext cx="5849469" cy="4961965"/>
          </a:xfrm>
        </p:spPr>
        <p:txBody>
          <a:bodyPr>
            <a:normAutofit lnSpcReduction="10000"/>
          </a:bodyPr>
          <a:lstStyle/>
          <a:p>
            <a:pPr marL="88900" indent="0">
              <a:buFont typeface="Arial" panose="020B0604020202020204" pitchFamily="34" charset="0"/>
              <a:buNone/>
            </a:pPr>
            <a:r>
              <a:rPr lang="ru-RU" sz="2400" b="1" dirty="0"/>
              <a:t>	</a:t>
            </a:r>
            <a:r>
              <a:rPr lang="ru-RU" sz="2400" dirty="0"/>
              <a:t>Эмпирический анализ - это просто разложение целого на его составные, более простые элементарные части. Синтез - это, наоборот, - соединение компонентов сложного явления. Теоретический анализ предусматривает выделение в объекте основного и существенного, незаметного эмпирическому зрению. Аналитический метод при этом включает в себя результаты абстрагирования, упрощения, формализации. </a:t>
            </a:r>
          </a:p>
          <a:p>
            <a:pPr marL="88900" indent="0">
              <a:buFont typeface="Arial" panose="020B0604020202020204" pitchFamily="34" charset="0"/>
              <a:buNone/>
            </a:pPr>
            <a:r>
              <a:rPr lang="ru-RU" sz="2400" b="1" dirty="0"/>
              <a:t>	</a:t>
            </a:r>
            <a:endParaRPr lang="ru-RU" altLang="ru-RU"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500" y="1754278"/>
            <a:ext cx="5115205" cy="3782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Заголовок 1"/>
          <p:cNvSpPr>
            <a:spLocks noGrp="1"/>
          </p:cNvSpPr>
          <p:nvPr>
            <p:ph type="title"/>
          </p:nvPr>
        </p:nvSpPr>
        <p:spPr>
          <a:xfrm>
            <a:off x="753036" y="300317"/>
            <a:ext cx="10131425" cy="1456267"/>
          </a:xfrm>
        </p:spPr>
        <p:txBody>
          <a:bodyPr/>
          <a:lstStyle/>
          <a:p>
            <a:pPr algn="ctr"/>
            <a:r>
              <a:rPr lang="ru-RU" b="1" dirty="0"/>
              <a:t>Анализ и синтез</a:t>
            </a:r>
          </a:p>
        </p:txBody>
      </p:sp>
      <p:sp>
        <p:nvSpPr>
          <p:cNvPr id="2" name="Номер слайда 1"/>
          <p:cNvSpPr>
            <a:spLocks noGrp="1"/>
          </p:cNvSpPr>
          <p:nvPr>
            <p:ph type="sldNum" sz="quarter" idx="12"/>
          </p:nvPr>
        </p:nvSpPr>
        <p:spPr/>
        <p:txBody>
          <a:bodyPr/>
          <a:lstStyle/>
          <a:p>
            <a:fld id="{102CC42D-A5B1-48B9-B43C-7269E769EF48}" type="slidenum">
              <a:rPr lang="ru-RU" smtClean="0"/>
              <a:t>11</a:t>
            </a:fld>
            <a:endParaRPr lang="ru-RU"/>
          </a:p>
        </p:txBody>
      </p:sp>
    </p:spTree>
    <p:extLst>
      <p:ext uri="{BB962C8B-B14F-4D97-AF65-F5344CB8AC3E}">
        <p14:creationId xmlns:p14="http://schemas.microsoft.com/office/powerpoint/2010/main" val="4109203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4131" y="1808629"/>
            <a:ext cx="6225987" cy="4760259"/>
          </a:xfrm>
        </p:spPr>
        <p:txBody>
          <a:bodyPr>
            <a:normAutofit fontScale="92500"/>
          </a:bodyPr>
          <a:lstStyle/>
          <a:p>
            <a:pPr marL="457200" lvl="1" indent="0">
              <a:buNone/>
            </a:pPr>
            <a:r>
              <a:rPr lang="ru-RU" sz="2400" b="1" dirty="0"/>
              <a:t>Метод моделирования</a:t>
            </a:r>
            <a:r>
              <a:rPr lang="ru-RU" sz="2400" dirty="0"/>
              <a:t> основан на создании модели, которая является заместителем реального объекта в силу определенного сходства с ним. Построение и исследование модели равнозначно исследованию и построению моделируемого объекта, с той лишь разницей, что второе совершается материально, а первое - идеально, не затрагивая самого моделируемого объекта. Вторая важная функция модели в научном познании - модель выступает программой действия по предстоящему построению, сооружению моделируемого объекта.</a:t>
            </a:r>
          </a:p>
        </p:txBody>
      </p:sp>
      <p:pic>
        <p:nvPicPr>
          <p:cNvPr id="3074" name="Picture 2" descr="http://videotuts.ru/uploads/posts/2012-02/1329758161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7010" y="2043950"/>
            <a:ext cx="5663836" cy="4477871"/>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a:spLocks noGrp="1"/>
          </p:cNvSpPr>
          <p:nvPr>
            <p:ph type="title"/>
          </p:nvPr>
        </p:nvSpPr>
        <p:spPr>
          <a:xfrm>
            <a:off x="753036" y="300317"/>
            <a:ext cx="10824882" cy="1456267"/>
          </a:xfrm>
        </p:spPr>
        <p:txBody>
          <a:bodyPr/>
          <a:lstStyle/>
          <a:p>
            <a:pPr algn="ctr"/>
            <a:r>
              <a:rPr lang="ru-RU" b="1" dirty="0"/>
              <a:t>Метод моделирования</a:t>
            </a:r>
          </a:p>
        </p:txBody>
      </p:sp>
      <p:sp>
        <p:nvSpPr>
          <p:cNvPr id="2" name="Номер слайда 1"/>
          <p:cNvSpPr>
            <a:spLocks noGrp="1"/>
          </p:cNvSpPr>
          <p:nvPr>
            <p:ph type="sldNum" sz="quarter" idx="12"/>
          </p:nvPr>
        </p:nvSpPr>
        <p:spPr/>
        <p:txBody>
          <a:bodyPr/>
          <a:lstStyle/>
          <a:p>
            <a:fld id="{102CC42D-A5B1-48B9-B43C-7269E769EF48}" type="slidenum">
              <a:rPr lang="ru-RU" smtClean="0"/>
              <a:t>12</a:t>
            </a:fld>
            <a:endParaRPr lang="ru-RU"/>
          </a:p>
        </p:txBody>
      </p:sp>
    </p:spTree>
    <p:extLst>
      <p:ext uri="{BB962C8B-B14F-4D97-AF65-F5344CB8AC3E}">
        <p14:creationId xmlns:p14="http://schemas.microsoft.com/office/powerpoint/2010/main" val="2300324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8907" y="259976"/>
            <a:ext cx="10131425" cy="1456267"/>
          </a:xfrm>
        </p:spPr>
        <p:txBody>
          <a:bodyPr/>
          <a:lstStyle/>
          <a:p>
            <a:pPr algn="ctr"/>
            <a:r>
              <a:rPr lang="ru-RU" b="1" dirty="0"/>
              <a:t>Индукция и дедукция.</a:t>
            </a:r>
          </a:p>
        </p:txBody>
      </p:sp>
      <p:sp>
        <p:nvSpPr>
          <p:cNvPr id="3" name="Объект 2"/>
          <p:cNvSpPr>
            <a:spLocks noGrp="1"/>
          </p:cNvSpPr>
          <p:nvPr>
            <p:ph idx="1"/>
          </p:nvPr>
        </p:nvSpPr>
        <p:spPr>
          <a:xfrm>
            <a:off x="238026" y="1536949"/>
            <a:ext cx="11389657" cy="3962898"/>
          </a:xfrm>
        </p:spPr>
        <p:txBody>
          <a:bodyPr>
            <a:noAutofit/>
          </a:bodyPr>
          <a:lstStyle/>
          <a:p>
            <a:pPr marL="88900" indent="0">
              <a:lnSpc>
                <a:spcPct val="150000"/>
              </a:lnSpc>
              <a:buFont typeface="Arial" panose="020B0604020202020204" pitchFamily="34" charset="0"/>
              <a:buNone/>
            </a:pPr>
            <a:r>
              <a:rPr lang="ru-RU" sz="1600" dirty="0"/>
              <a:t> </a:t>
            </a:r>
            <a:r>
              <a:rPr lang="ru-RU" sz="2400" dirty="0"/>
              <a:t>Индукция может быть определена как метод перехода от знания отдельных фактов к знанию общего. Дедукция - это метод перехода от знания общих закономерностей к частному их проявлению. Теоретическая индукция и основанная на ней дедукция отличаются от эмпирических индукции и дедукции тем, что они основаны не на поисках абстрактно-общего, одинакового в разных предметах и фактах ("Все лебеди - белы"), а на поисках конкретно-всеобщего, на поисках закона существования и развития исследуемой системы</a:t>
            </a:r>
          </a:p>
          <a:p>
            <a:pPr marL="88900" indent="0">
              <a:buFont typeface="Arial" panose="020B0604020202020204" pitchFamily="34" charset="0"/>
              <a:buNone/>
            </a:pPr>
            <a:endParaRPr lang="ru-RU" altLang="ru-RU" sz="1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5272" y="5457265"/>
            <a:ext cx="6541236" cy="1086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Номер слайда 3"/>
          <p:cNvSpPr>
            <a:spLocks noGrp="1"/>
          </p:cNvSpPr>
          <p:nvPr>
            <p:ph type="sldNum" sz="quarter" idx="12"/>
          </p:nvPr>
        </p:nvSpPr>
        <p:spPr/>
        <p:txBody>
          <a:bodyPr/>
          <a:lstStyle/>
          <a:p>
            <a:fld id="{102CC42D-A5B1-48B9-B43C-7269E769EF48}" type="slidenum">
              <a:rPr lang="ru-RU" smtClean="0"/>
              <a:t>13</a:t>
            </a:fld>
            <a:endParaRPr lang="ru-RU"/>
          </a:p>
        </p:txBody>
      </p:sp>
    </p:spTree>
    <p:extLst>
      <p:ext uri="{BB962C8B-B14F-4D97-AF65-F5344CB8AC3E}">
        <p14:creationId xmlns:p14="http://schemas.microsoft.com/office/powerpoint/2010/main" val="2090243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9966" y="851150"/>
            <a:ext cx="11187952" cy="5240368"/>
          </a:xfrm>
        </p:spPr>
        <p:txBody>
          <a:bodyPr>
            <a:normAutofit/>
          </a:bodyPr>
          <a:lstStyle/>
          <a:p>
            <a:pPr marL="0" lvl="1" indent="0">
              <a:lnSpc>
                <a:spcPct val="150000"/>
              </a:lnSpc>
              <a:buNone/>
            </a:pPr>
            <a:r>
              <a:rPr lang="ru-RU" sz="2400" b="1" dirty="0"/>
              <a:t>	Исторический и логический методы </a:t>
            </a:r>
            <a:r>
              <a:rPr lang="ru-RU" sz="2400" dirty="0"/>
              <a:t>основаны на диалектике, т. е. взаимопревращении, исторического и логического: изучая историю, мы познаем ее объективную логику, изучая же предмет логически, мы реконструируем его историю. </a:t>
            </a:r>
          </a:p>
          <a:p>
            <a:pPr marL="0" lvl="1" indent="0">
              <a:lnSpc>
                <a:spcPct val="150000"/>
              </a:lnSpc>
              <a:buNone/>
            </a:pPr>
            <a:r>
              <a:rPr lang="ru-RU" sz="2400" dirty="0"/>
              <a:t>Историзм может быть абстрактным и конкретным. Абстрактный историзм - это эмпирический метод хронологического описания событий без глубокого понимания их сути.</a:t>
            </a:r>
          </a:p>
          <a:p>
            <a:endParaRPr lang="ru-RU" dirty="0"/>
          </a:p>
        </p:txBody>
      </p:sp>
      <p:sp>
        <p:nvSpPr>
          <p:cNvPr id="5" name="Номер слайда 4"/>
          <p:cNvSpPr>
            <a:spLocks noGrp="1"/>
          </p:cNvSpPr>
          <p:nvPr>
            <p:ph type="sldNum" sz="quarter" idx="12"/>
          </p:nvPr>
        </p:nvSpPr>
        <p:spPr/>
        <p:txBody>
          <a:bodyPr/>
          <a:lstStyle/>
          <a:p>
            <a:fld id="{102CC42D-A5B1-48B9-B43C-7269E769EF48}" type="slidenum">
              <a:rPr lang="ru-RU" smtClean="0"/>
              <a:t>14</a:t>
            </a:fld>
            <a:endParaRPr lang="ru-RU"/>
          </a:p>
        </p:txBody>
      </p:sp>
    </p:spTree>
    <p:extLst>
      <p:ext uri="{BB962C8B-B14F-4D97-AF65-F5344CB8AC3E}">
        <p14:creationId xmlns:p14="http://schemas.microsoft.com/office/powerpoint/2010/main" val="3364232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5495" y="1667435"/>
            <a:ext cx="5728445" cy="4827493"/>
          </a:xfrm>
        </p:spPr>
        <p:txBody>
          <a:bodyPr>
            <a:normAutofit fontScale="85000" lnSpcReduction="10000"/>
          </a:bodyPr>
          <a:lstStyle/>
          <a:p>
            <a:pPr marL="88900" indent="0" algn="just">
              <a:lnSpc>
                <a:spcPct val="150000"/>
              </a:lnSpc>
              <a:buFont typeface="Arial" panose="020B0604020202020204" pitchFamily="34" charset="0"/>
              <a:buNone/>
            </a:pPr>
            <a:r>
              <a:rPr lang="ru-RU" sz="2400" b="1" dirty="0"/>
              <a:t>Интегрирующим</a:t>
            </a:r>
            <a:r>
              <a:rPr lang="ru-RU" sz="2400" dirty="0"/>
              <a:t> научным методом, включающим в себя все предыдущие методы как моменты, является метод восхождения от абстрактного к конкретному. Это теоретический системный метод, состоящий в таком движении мысли, которое ведет исследователя ко все более полному, всестороннему воспроизведению предмета. В процессе такого движения теоретической мысли можно выделить </a:t>
            </a:r>
            <a:r>
              <a:rPr lang="ru-RU" sz="2400" i="1" dirty="0"/>
              <a:t>три этапа</a:t>
            </a:r>
            <a:r>
              <a:rPr lang="ru-RU" sz="2400" dirty="0"/>
              <a:t>:</a:t>
            </a:r>
          </a:p>
        </p:txBody>
      </p:sp>
      <p:sp>
        <p:nvSpPr>
          <p:cNvPr id="5" name="Заголовок 1"/>
          <p:cNvSpPr>
            <a:spLocks noGrp="1"/>
          </p:cNvSpPr>
          <p:nvPr>
            <p:ph type="title"/>
          </p:nvPr>
        </p:nvSpPr>
        <p:spPr>
          <a:xfrm>
            <a:off x="672352" y="354106"/>
            <a:ext cx="10919012" cy="1004048"/>
          </a:xfrm>
        </p:spPr>
        <p:txBody>
          <a:bodyPr/>
          <a:lstStyle/>
          <a:p>
            <a:pPr algn="ctr"/>
            <a:r>
              <a:rPr lang="ru-RU" dirty="0"/>
              <a:t>Интегрирующий научный метод</a:t>
            </a:r>
            <a:endParaRPr lang="ru-RU" b="1" dirty="0"/>
          </a:p>
        </p:txBody>
      </p:sp>
      <p:sp>
        <p:nvSpPr>
          <p:cNvPr id="2" name="Номер слайда 1"/>
          <p:cNvSpPr>
            <a:spLocks noGrp="1"/>
          </p:cNvSpPr>
          <p:nvPr>
            <p:ph type="sldNum" sz="quarter" idx="12"/>
          </p:nvPr>
        </p:nvSpPr>
        <p:spPr>
          <a:xfrm>
            <a:off x="10266061" y="5870575"/>
            <a:ext cx="814316" cy="462990"/>
          </a:xfrm>
        </p:spPr>
        <p:txBody>
          <a:bodyPr/>
          <a:lstStyle/>
          <a:p>
            <a:fld id="{102CC42D-A5B1-48B9-B43C-7269E769EF48}" type="slidenum">
              <a:rPr lang="ru-RU" sz="1800" smtClean="0"/>
              <a:t>15</a:t>
            </a:fld>
            <a:endParaRPr lang="ru-RU" dirty="0"/>
          </a:p>
        </p:txBody>
      </p:sp>
      <p:sp>
        <p:nvSpPr>
          <p:cNvPr id="4" name="Овал 3"/>
          <p:cNvSpPr/>
          <p:nvPr/>
        </p:nvSpPr>
        <p:spPr>
          <a:xfrm>
            <a:off x="6535271" y="2178424"/>
            <a:ext cx="1963270" cy="21918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Абстракция</a:t>
            </a:r>
          </a:p>
        </p:txBody>
      </p:sp>
      <p:sp>
        <p:nvSpPr>
          <p:cNvPr id="6" name="Овал 5"/>
          <p:cNvSpPr/>
          <p:nvPr/>
        </p:nvSpPr>
        <p:spPr>
          <a:xfrm>
            <a:off x="9829801" y="2178426"/>
            <a:ext cx="2097742" cy="21918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Конкретизация</a:t>
            </a:r>
          </a:p>
        </p:txBody>
      </p:sp>
      <p:cxnSp>
        <p:nvCxnSpPr>
          <p:cNvPr id="8" name="Прямая со стрелкой 7"/>
          <p:cNvCxnSpPr/>
          <p:nvPr/>
        </p:nvCxnSpPr>
        <p:spPr>
          <a:xfrm>
            <a:off x="8740588" y="3274359"/>
            <a:ext cx="874059" cy="2"/>
          </a:xfrm>
          <a:prstGeom prst="straightConnector1">
            <a:avLst/>
          </a:prstGeom>
          <a:ln>
            <a:solidFill>
              <a:schemeClr val="accent1"/>
            </a:solidFill>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395115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03412" y="878044"/>
            <a:ext cx="11362764" cy="5589991"/>
          </a:xfrm>
        </p:spPr>
        <p:txBody>
          <a:bodyPr>
            <a:normAutofit/>
          </a:bodyPr>
          <a:lstStyle/>
          <a:p>
            <a:pPr>
              <a:lnSpc>
                <a:spcPct val="150000"/>
              </a:lnSpc>
            </a:pPr>
            <a:r>
              <a:rPr lang="ru-RU" sz="2400" dirty="0"/>
              <a:t>эмпирическое исследование непосредственно, чувственно-конкретно данного предмета,</a:t>
            </a:r>
          </a:p>
          <a:p>
            <a:pPr>
              <a:lnSpc>
                <a:spcPct val="150000"/>
              </a:lnSpc>
            </a:pPr>
            <a:r>
              <a:rPr lang="ru-RU" sz="2400" dirty="0"/>
              <a:t>этап восхождения от чувственно-конкретного к исходной абстракции, к познанию сущности предмета,</a:t>
            </a:r>
          </a:p>
          <a:p>
            <a:pPr>
              <a:lnSpc>
                <a:spcPct val="150000"/>
              </a:lnSpc>
            </a:pPr>
            <a:r>
              <a:rPr lang="ru-RU" sz="2400" dirty="0"/>
              <a:t>этап возвращения к "покинутому" в процессе абстрагирования предмету на основе знания его собственной сущности, т. е. этап восхождения от исходной абстракции к целостному теоретически-конкретному понятию предмета; это путь к конкретному, сущностному научному мышлению, способному </a:t>
            </a:r>
            <a:r>
              <a:rPr lang="ru-RU" sz="2400" dirty="0" err="1"/>
              <a:t>опредметиться</a:t>
            </a:r>
            <a:r>
              <a:rPr lang="ru-RU" sz="2400" dirty="0"/>
              <a:t> в практике.</a:t>
            </a:r>
          </a:p>
          <a:p>
            <a:pPr marL="88900" indent="0">
              <a:buFont typeface="Arial" panose="020B0604020202020204" pitchFamily="34" charset="0"/>
              <a:buNone/>
            </a:pPr>
            <a:endParaRPr lang="ru-RU" altLang="ru-RU" dirty="0"/>
          </a:p>
          <a:p>
            <a:endParaRPr lang="ru-RU" dirty="0"/>
          </a:p>
        </p:txBody>
      </p:sp>
      <p:sp>
        <p:nvSpPr>
          <p:cNvPr id="5" name="Номер слайда 4"/>
          <p:cNvSpPr>
            <a:spLocks noGrp="1"/>
          </p:cNvSpPr>
          <p:nvPr>
            <p:ph type="sldNum" sz="quarter" idx="12"/>
          </p:nvPr>
        </p:nvSpPr>
        <p:spPr/>
        <p:txBody>
          <a:bodyPr/>
          <a:lstStyle/>
          <a:p>
            <a:fld id="{102CC42D-A5B1-48B9-B43C-7269E769EF48}" type="slidenum">
              <a:rPr lang="ru-RU" smtClean="0"/>
              <a:t>16</a:t>
            </a:fld>
            <a:endParaRPr lang="ru-RU"/>
          </a:p>
        </p:txBody>
      </p:sp>
    </p:spTree>
    <p:extLst>
      <p:ext uri="{BB962C8B-B14F-4D97-AF65-F5344CB8AC3E}">
        <p14:creationId xmlns:p14="http://schemas.microsoft.com/office/powerpoint/2010/main" val="2086419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1" y="887507"/>
            <a:ext cx="11013140" cy="5082988"/>
          </a:xfrm>
        </p:spPr>
        <p:txBody>
          <a:bodyPr/>
          <a:lstStyle/>
          <a:p>
            <a:pPr marL="0" indent="0">
              <a:lnSpc>
                <a:spcPct val="150000"/>
              </a:lnSpc>
              <a:buNone/>
            </a:pPr>
            <a:r>
              <a:rPr lang="ru-RU" dirty="0"/>
              <a:t>	</a:t>
            </a:r>
            <a:r>
              <a:rPr lang="ru-RU" sz="2400" dirty="0"/>
              <a:t>В теоретическом познании отсутствуют средства материального, практического взаимодействия с изучаемым объектом. Язык теоретического исследования отличается от языка эмпирических описаний. В качестве его основы выступают теоретические термины, смыслом которых являются теоретические идеальные объекты. Это особые абстракции, которые являются логическими реконструкциями действительности. Ни одна теория не строится без применения таких объектов. Эмпирические знания могут быть представлены гипотезами, обобщениями, эмпирическими законами, описательными теориями, но направлены они на объект, который дан наблюдателю непосредственно.</a:t>
            </a:r>
          </a:p>
        </p:txBody>
      </p:sp>
      <p:sp>
        <p:nvSpPr>
          <p:cNvPr id="4" name="Номер слайда 3"/>
          <p:cNvSpPr>
            <a:spLocks noGrp="1"/>
          </p:cNvSpPr>
          <p:nvPr>
            <p:ph type="sldNum" sz="quarter" idx="12"/>
          </p:nvPr>
        </p:nvSpPr>
        <p:spPr/>
        <p:txBody>
          <a:bodyPr/>
          <a:lstStyle/>
          <a:p>
            <a:fld id="{102CC42D-A5B1-48B9-B43C-7269E769EF48}" type="slidenum">
              <a:rPr lang="ru-RU" smtClean="0"/>
              <a:t>17</a:t>
            </a:fld>
            <a:endParaRPr lang="ru-RU"/>
          </a:p>
        </p:txBody>
      </p:sp>
    </p:spTree>
    <p:extLst>
      <p:ext uri="{BB962C8B-B14F-4D97-AF65-F5344CB8AC3E}">
        <p14:creationId xmlns:p14="http://schemas.microsoft.com/office/powerpoint/2010/main" val="380043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6789" y="2962836"/>
            <a:ext cx="10131425" cy="1456267"/>
          </a:xfrm>
        </p:spPr>
        <p:txBody>
          <a:bodyPr>
            <a:normAutofit/>
          </a:bodyPr>
          <a:lstStyle/>
          <a:p>
            <a:r>
              <a:rPr lang="ru-RU" sz="4000" b="1" dirty="0"/>
              <a:t>Методы теоретического исследования</a:t>
            </a:r>
            <a:endParaRPr lang="ru-RU" sz="4000" dirty="0"/>
          </a:p>
        </p:txBody>
      </p:sp>
      <p:sp>
        <p:nvSpPr>
          <p:cNvPr id="4" name="Номер слайда 3"/>
          <p:cNvSpPr>
            <a:spLocks noGrp="1"/>
          </p:cNvSpPr>
          <p:nvPr>
            <p:ph type="sldNum" sz="quarter" idx="12"/>
          </p:nvPr>
        </p:nvSpPr>
        <p:spPr/>
        <p:txBody>
          <a:bodyPr/>
          <a:lstStyle/>
          <a:p>
            <a:fld id="{102CC42D-A5B1-48B9-B43C-7269E769EF48}" type="slidenum">
              <a:rPr lang="ru-RU" smtClean="0"/>
              <a:t>18</a:t>
            </a:fld>
            <a:endParaRPr lang="ru-RU"/>
          </a:p>
        </p:txBody>
      </p:sp>
    </p:spTree>
    <p:extLst>
      <p:ext uri="{BB962C8B-B14F-4D97-AF65-F5344CB8AC3E}">
        <p14:creationId xmlns:p14="http://schemas.microsoft.com/office/powerpoint/2010/main" val="1672841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9284" y="228601"/>
            <a:ext cx="11591363" cy="6508376"/>
          </a:xfrm>
        </p:spPr>
        <p:txBody>
          <a:bodyPr>
            <a:noAutofit/>
          </a:bodyPr>
          <a:lstStyle/>
          <a:p>
            <a:pPr marL="457200" indent="-457200">
              <a:lnSpc>
                <a:spcPct val="150000"/>
              </a:lnSpc>
              <a:buFont typeface="+mj-lt"/>
              <a:buAutoNum type="arabicPeriod"/>
            </a:pPr>
            <a:r>
              <a:rPr lang="ru-RU" sz="2400" b="1" dirty="0"/>
              <a:t>аксиоматический</a:t>
            </a:r>
            <a:r>
              <a:rPr lang="ru-RU" sz="2400" dirty="0"/>
              <a:t> - научная теория строится в виде аксиом и правил вывода. Аксиома - положение, принимаемое без логического доказательства и не могущее быть опровергнуто на основе эмпирических фактов. Широко в логике и математике (через 2 точки можно провести 1 прямую). Абсолютно отвергает любые противоречия.</a:t>
            </a:r>
          </a:p>
          <a:p>
            <a:pPr marL="457200" indent="-457200">
              <a:lnSpc>
                <a:spcPct val="150000"/>
              </a:lnSpc>
              <a:buFont typeface="+mj-lt"/>
              <a:buAutoNum type="arabicPeriod"/>
            </a:pPr>
            <a:r>
              <a:rPr lang="ru-RU" sz="2400" b="1" dirty="0"/>
              <a:t>гипотетико-дедуктивный</a:t>
            </a:r>
            <a:r>
              <a:rPr lang="ru-RU" sz="2400" dirty="0"/>
              <a:t> метод. Вместо аксиом ставятся гипотезы. Гипотеза - знание, которое может быть опровергнуто сопоставлением с экспериментальными фактами. Широко в физике, электротехнике, экономических науках. Требует хорошей математической подготовки.</a:t>
            </a:r>
          </a:p>
          <a:p>
            <a:endParaRPr lang="ru-RU" dirty="0"/>
          </a:p>
        </p:txBody>
      </p:sp>
      <p:sp>
        <p:nvSpPr>
          <p:cNvPr id="4" name="Номер слайда 3"/>
          <p:cNvSpPr>
            <a:spLocks noGrp="1"/>
          </p:cNvSpPr>
          <p:nvPr>
            <p:ph type="sldNum" sz="quarter" idx="12"/>
          </p:nvPr>
        </p:nvSpPr>
        <p:spPr/>
        <p:txBody>
          <a:bodyPr/>
          <a:lstStyle/>
          <a:p>
            <a:fld id="{102CC42D-A5B1-48B9-B43C-7269E769EF48}" type="slidenum">
              <a:rPr lang="ru-RU" smtClean="0"/>
              <a:t>19</a:t>
            </a:fld>
            <a:endParaRPr lang="ru-RU"/>
          </a:p>
        </p:txBody>
      </p:sp>
    </p:spTree>
    <p:extLst>
      <p:ext uri="{BB962C8B-B14F-4D97-AF65-F5344CB8AC3E}">
        <p14:creationId xmlns:p14="http://schemas.microsoft.com/office/powerpoint/2010/main" val="3343805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45460" y="891491"/>
            <a:ext cx="10131425" cy="3649133"/>
          </a:xfrm>
        </p:spPr>
        <p:txBody>
          <a:bodyPr>
            <a:normAutofit/>
          </a:bodyPr>
          <a:lstStyle/>
          <a:p>
            <a:pPr marL="342900" indent="-342900">
              <a:lnSpc>
                <a:spcPct val="150000"/>
              </a:lnSpc>
              <a:buFont typeface="+mj-lt"/>
              <a:buAutoNum type="arabicPeriod" startAt="3"/>
            </a:pPr>
            <a:r>
              <a:rPr lang="ru-RU" sz="2400" dirty="0"/>
              <a:t>описательные методы - словесные, графические, схематические. Мысль исследователя намного чаще обращается к данным эксперимента, ей реже удается обнаружить закономерные связи. В биологии, медицине, психологии, социологии.</a:t>
            </a:r>
          </a:p>
        </p:txBody>
      </p:sp>
      <p:sp>
        <p:nvSpPr>
          <p:cNvPr id="4" name="Номер слайда 3"/>
          <p:cNvSpPr>
            <a:spLocks noGrp="1"/>
          </p:cNvSpPr>
          <p:nvPr>
            <p:ph type="sldNum" sz="quarter" idx="12"/>
          </p:nvPr>
        </p:nvSpPr>
        <p:spPr/>
        <p:txBody>
          <a:bodyPr/>
          <a:lstStyle/>
          <a:p>
            <a:fld id="{102CC42D-A5B1-48B9-B43C-7269E769EF48}" type="slidenum">
              <a:rPr lang="ru-RU" smtClean="0"/>
              <a:t>20</a:t>
            </a:fld>
            <a:endParaRPr lang="ru-RU"/>
          </a:p>
        </p:txBody>
      </p:sp>
    </p:spTree>
    <p:extLst>
      <p:ext uri="{BB962C8B-B14F-4D97-AF65-F5344CB8AC3E}">
        <p14:creationId xmlns:p14="http://schemas.microsoft.com/office/powerpoint/2010/main" val="18297030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Теоретические методы (основные)</a:t>
            </a:r>
            <a:endParaRPr lang="ru-RU" dirty="0"/>
          </a:p>
        </p:txBody>
      </p:sp>
      <p:sp>
        <p:nvSpPr>
          <p:cNvPr id="3" name="Объект 2"/>
          <p:cNvSpPr>
            <a:spLocks noGrp="1"/>
          </p:cNvSpPr>
          <p:nvPr>
            <p:ph idx="1"/>
          </p:nvPr>
        </p:nvSpPr>
        <p:spPr>
          <a:xfrm>
            <a:off x="685800" y="2142067"/>
            <a:ext cx="11506199" cy="4487333"/>
          </a:xfrm>
        </p:spPr>
        <p:txBody>
          <a:bodyPr/>
          <a:lstStyle/>
          <a:p>
            <a:r>
              <a:rPr lang="ru-RU" sz="2400" dirty="0"/>
              <a:t>идеализация</a:t>
            </a:r>
          </a:p>
          <a:p>
            <a:r>
              <a:rPr lang="ru-RU" sz="2400" dirty="0"/>
              <a:t>формализация</a:t>
            </a:r>
          </a:p>
          <a:p>
            <a:r>
              <a:rPr lang="ru-RU" sz="2400" dirty="0"/>
              <a:t>математическое моделирование</a:t>
            </a:r>
          </a:p>
          <a:p>
            <a:r>
              <a:rPr lang="ru-RU" sz="2400" dirty="0"/>
              <a:t>рефлексия - как основной метод </a:t>
            </a:r>
            <a:r>
              <a:rPr lang="ru-RU" sz="2400" dirty="0" err="1"/>
              <a:t>метатеоретического</a:t>
            </a:r>
            <a:r>
              <a:rPr lang="ru-RU" sz="2400" dirty="0"/>
              <a:t> познания</a:t>
            </a:r>
            <a:endParaRPr lang="ru-RU" dirty="0"/>
          </a:p>
        </p:txBody>
      </p:sp>
      <p:sp>
        <p:nvSpPr>
          <p:cNvPr id="4" name="Номер слайда 3"/>
          <p:cNvSpPr>
            <a:spLocks noGrp="1"/>
          </p:cNvSpPr>
          <p:nvPr>
            <p:ph type="sldNum" sz="quarter" idx="12"/>
          </p:nvPr>
        </p:nvSpPr>
        <p:spPr/>
        <p:txBody>
          <a:bodyPr/>
          <a:lstStyle/>
          <a:p>
            <a:fld id="{102CC42D-A5B1-48B9-B43C-7269E769EF48}" type="slidenum">
              <a:rPr lang="ru-RU" smtClean="0"/>
              <a:t>21</a:t>
            </a:fld>
            <a:endParaRPr lang="ru-RU"/>
          </a:p>
        </p:txBody>
      </p:sp>
    </p:spTree>
    <p:extLst>
      <p:ext uri="{BB962C8B-B14F-4D97-AF65-F5344CB8AC3E}">
        <p14:creationId xmlns:p14="http://schemas.microsoft.com/office/powerpoint/2010/main" val="1586690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5459" y="273424"/>
            <a:ext cx="10131425" cy="1456267"/>
          </a:xfrm>
        </p:spPr>
        <p:txBody>
          <a:bodyPr/>
          <a:lstStyle/>
          <a:p>
            <a:pPr algn="ctr"/>
            <a:r>
              <a:rPr lang="ru-RU" dirty="0"/>
              <a:t>Формализация</a:t>
            </a:r>
          </a:p>
        </p:txBody>
      </p:sp>
      <p:sp>
        <p:nvSpPr>
          <p:cNvPr id="3" name="Объект 2"/>
          <p:cNvSpPr>
            <a:spLocks noGrp="1"/>
          </p:cNvSpPr>
          <p:nvPr>
            <p:ph idx="1"/>
          </p:nvPr>
        </p:nvSpPr>
        <p:spPr>
          <a:xfrm>
            <a:off x="443755" y="1462787"/>
            <a:ext cx="6575610" cy="4908177"/>
          </a:xfrm>
        </p:spPr>
        <p:txBody>
          <a:bodyPr>
            <a:normAutofit fontScale="92500" lnSpcReduction="10000"/>
          </a:bodyPr>
          <a:lstStyle/>
          <a:p>
            <a:pPr marL="0" indent="0">
              <a:lnSpc>
                <a:spcPct val="150000"/>
              </a:lnSpc>
              <a:buNone/>
            </a:pPr>
            <a:r>
              <a:rPr lang="ru-RU" sz="2400" dirty="0"/>
              <a:t> 	Формализация - отображение содержательного знания в знаково-символическом виде. При формализации рассуждения об объектах переносятся в плоскость оперирования со знаками (формулами), что связано с построением искусственных языков (язык математики, логики, химии и т.п.). Главное в процессе формализации - над формулами можно производить операции. Тем самым операции с мыслями о предметах заменяются действиями со знаками и символами.</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2470" y="1822917"/>
            <a:ext cx="4917195" cy="4537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Номер слайда 3"/>
          <p:cNvSpPr>
            <a:spLocks noGrp="1"/>
          </p:cNvSpPr>
          <p:nvPr>
            <p:ph type="sldNum" sz="quarter" idx="12"/>
          </p:nvPr>
        </p:nvSpPr>
        <p:spPr/>
        <p:txBody>
          <a:bodyPr/>
          <a:lstStyle/>
          <a:p>
            <a:fld id="{102CC42D-A5B1-48B9-B43C-7269E769EF48}" type="slidenum">
              <a:rPr lang="ru-RU" smtClean="0"/>
              <a:t>22</a:t>
            </a:fld>
            <a:endParaRPr lang="ru-RU"/>
          </a:p>
        </p:txBody>
      </p:sp>
    </p:spTree>
    <p:extLst>
      <p:ext uri="{BB962C8B-B14F-4D97-AF65-F5344CB8AC3E}">
        <p14:creationId xmlns:p14="http://schemas.microsoft.com/office/powerpoint/2010/main" val="3475529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t>Аксиоматический метод</a:t>
            </a:r>
          </a:p>
        </p:txBody>
      </p:sp>
      <p:sp>
        <p:nvSpPr>
          <p:cNvPr id="3" name="Объект 2"/>
          <p:cNvSpPr>
            <a:spLocks noGrp="1"/>
          </p:cNvSpPr>
          <p:nvPr>
            <p:ph idx="1"/>
          </p:nvPr>
        </p:nvSpPr>
        <p:spPr>
          <a:xfrm>
            <a:off x="215155" y="1671420"/>
            <a:ext cx="7570692" cy="4904192"/>
          </a:xfrm>
        </p:spPr>
        <p:txBody>
          <a:bodyPr>
            <a:normAutofit fontScale="92500"/>
          </a:bodyPr>
          <a:lstStyle/>
          <a:p>
            <a:pPr marL="0" indent="0">
              <a:lnSpc>
                <a:spcPct val="150000"/>
              </a:lnSpc>
              <a:buNone/>
            </a:pPr>
            <a:r>
              <a:rPr lang="ru-RU" sz="2400" dirty="0"/>
              <a:t>	Аксиоматический метод - способ построения научной теории, при котором в ее основу кладутся некоторые исходные положения - аксиомы (постулаты), из которых все остальные утверждения этой теории выводятся из них чисто логическим путем, посредством доказательства. Аксиоматический метод - лишь один из методов построения уже добытого научного знания. Он имеет ограниченное применение, поскольку требует высокого уровня развития аксиоматизированной содержательной теории.</a:t>
            </a:r>
          </a:p>
        </p:txBody>
      </p:sp>
      <p:sp>
        <p:nvSpPr>
          <p:cNvPr id="4" name="Номер слайда 3"/>
          <p:cNvSpPr>
            <a:spLocks noGrp="1"/>
          </p:cNvSpPr>
          <p:nvPr>
            <p:ph type="sldNum" sz="quarter" idx="12"/>
          </p:nvPr>
        </p:nvSpPr>
        <p:spPr/>
        <p:txBody>
          <a:bodyPr/>
          <a:lstStyle/>
          <a:p>
            <a:fld id="{102CC42D-A5B1-48B9-B43C-7269E769EF48}" type="slidenum">
              <a:rPr lang="ru-RU" smtClean="0"/>
              <a:t>23</a:t>
            </a:fld>
            <a:endParaRPr lang="ru-RU"/>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2804" y="2117632"/>
            <a:ext cx="3748800" cy="2911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50259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t>Идеализация</a:t>
            </a:r>
          </a:p>
        </p:txBody>
      </p:sp>
      <p:sp>
        <p:nvSpPr>
          <p:cNvPr id="3" name="Объект 2"/>
          <p:cNvSpPr>
            <a:spLocks noGrp="1"/>
          </p:cNvSpPr>
          <p:nvPr>
            <p:ph idx="1"/>
          </p:nvPr>
        </p:nvSpPr>
        <p:spPr/>
        <p:txBody>
          <a:bodyPr>
            <a:normAutofit/>
          </a:bodyPr>
          <a:lstStyle/>
          <a:p>
            <a:pPr marL="0" indent="0">
              <a:lnSpc>
                <a:spcPct val="150000"/>
              </a:lnSpc>
              <a:buNone/>
            </a:pPr>
            <a:r>
              <a:rPr lang="ru-RU" sz="2400" dirty="0"/>
              <a:t>	Идеализация - мыслительная процедура, связанная с образованием абстрактных объектов, принципиально не осуществимых в действительности ("точка", "идеальный газ" и т.п.). Идеализированный объект выступает как отражение реальных предметов и процессов.</a:t>
            </a:r>
          </a:p>
        </p:txBody>
      </p:sp>
      <p:sp>
        <p:nvSpPr>
          <p:cNvPr id="4" name="Номер слайда 3"/>
          <p:cNvSpPr>
            <a:spLocks noGrp="1"/>
          </p:cNvSpPr>
          <p:nvPr>
            <p:ph type="sldNum" sz="quarter" idx="12"/>
          </p:nvPr>
        </p:nvSpPr>
        <p:spPr/>
        <p:txBody>
          <a:bodyPr/>
          <a:lstStyle/>
          <a:p>
            <a:fld id="{102CC42D-A5B1-48B9-B43C-7269E769EF48}" type="slidenum">
              <a:rPr lang="ru-RU" smtClean="0"/>
              <a:t>24</a:t>
            </a:fld>
            <a:endParaRPr lang="ru-RU" dirty="0"/>
          </a:p>
        </p:txBody>
      </p:sp>
    </p:spTree>
    <p:extLst>
      <p:ext uri="{BB962C8B-B14F-4D97-AF65-F5344CB8AC3E}">
        <p14:creationId xmlns:p14="http://schemas.microsoft.com/office/powerpoint/2010/main" val="30180642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9931" y="381000"/>
            <a:ext cx="10131425" cy="1456267"/>
          </a:xfrm>
        </p:spPr>
        <p:txBody>
          <a:bodyPr/>
          <a:lstStyle/>
          <a:p>
            <a:pPr algn="ctr"/>
            <a:r>
              <a:rPr lang="ru-RU" dirty="0"/>
              <a:t>Моделирование</a:t>
            </a:r>
          </a:p>
        </p:txBody>
      </p:sp>
      <p:sp>
        <p:nvSpPr>
          <p:cNvPr id="3" name="Объект 2"/>
          <p:cNvSpPr>
            <a:spLocks noGrp="1"/>
          </p:cNvSpPr>
          <p:nvPr>
            <p:ph idx="1"/>
          </p:nvPr>
        </p:nvSpPr>
        <p:spPr>
          <a:xfrm>
            <a:off x="416859" y="1765550"/>
            <a:ext cx="11255187" cy="4568015"/>
          </a:xfrm>
        </p:spPr>
        <p:txBody>
          <a:bodyPr>
            <a:normAutofit fontScale="92500"/>
          </a:bodyPr>
          <a:lstStyle/>
          <a:p>
            <a:pPr marL="457200" lvl="1" indent="0">
              <a:lnSpc>
                <a:spcPct val="150000"/>
              </a:lnSpc>
              <a:buNone/>
            </a:pPr>
            <a:r>
              <a:rPr lang="ru-RU" dirty="0"/>
              <a:t>	</a:t>
            </a:r>
            <a:r>
              <a:rPr lang="ru-RU" sz="2400" dirty="0"/>
              <a:t>Моделирование - метод исследования определенных объектов путем воспроизведения их характеристик на другом объекте – модели. По характеру моделей выделяют материальное и идеальное моделирование, выраженное в соответствующей знаковой форме. Материальные модели являются природными объектами, подчиняющимися в своем функционировании естественным законам - физики, механики и т.п. При материальном моделировании конкретного объекта его изучение заменяется исследованием некоторой модели, имеющей ту же физическую природу, что и оригинал (модели самолетов, кораблей, космических аппаратов и т.п.).</a:t>
            </a:r>
          </a:p>
        </p:txBody>
      </p:sp>
      <p:sp>
        <p:nvSpPr>
          <p:cNvPr id="4" name="Номер слайда 3"/>
          <p:cNvSpPr>
            <a:spLocks noGrp="1"/>
          </p:cNvSpPr>
          <p:nvPr>
            <p:ph type="sldNum" sz="quarter" idx="12"/>
          </p:nvPr>
        </p:nvSpPr>
        <p:spPr/>
        <p:txBody>
          <a:bodyPr/>
          <a:lstStyle/>
          <a:p>
            <a:fld id="{102CC42D-A5B1-48B9-B43C-7269E769EF48}" type="slidenum">
              <a:rPr lang="ru-RU" smtClean="0"/>
              <a:t>25</a:t>
            </a:fld>
            <a:endParaRPr lang="ru-RU" dirty="0"/>
          </a:p>
        </p:txBody>
      </p:sp>
    </p:spTree>
    <p:extLst>
      <p:ext uri="{BB962C8B-B14F-4D97-AF65-F5344CB8AC3E}">
        <p14:creationId xmlns:p14="http://schemas.microsoft.com/office/powerpoint/2010/main" val="616417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t>Системный подход</a:t>
            </a:r>
          </a:p>
        </p:txBody>
      </p:sp>
      <p:sp>
        <p:nvSpPr>
          <p:cNvPr id="3" name="Объект 2"/>
          <p:cNvSpPr>
            <a:spLocks noGrp="1"/>
          </p:cNvSpPr>
          <p:nvPr>
            <p:ph idx="1"/>
          </p:nvPr>
        </p:nvSpPr>
        <p:spPr>
          <a:xfrm>
            <a:off x="0" y="1778997"/>
            <a:ext cx="6691873" cy="4446991"/>
          </a:xfrm>
        </p:spPr>
        <p:txBody>
          <a:bodyPr>
            <a:normAutofit lnSpcReduction="10000"/>
          </a:bodyPr>
          <a:lstStyle/>
          <a:p>
            <a:pPr marL="0" indent="0">
              <a:lnSpc>
                <a:spcPct val="150000"/>
              </a:lnSpc>
              <a:buNone/>
            </a:pPr>
            <a:r>
              <a:rPr lang="ru-RU" dirty="0"/>
              <a:t>	</a:t>
            </a:r>
            <a:r>
              <a:rPr lang="ru-RU" sz="2400" dirty="0"/>
              <a:t>Системный подход - рассмотрение объектов как систем. Ему характерны: исследование механизма взаимодействия системы и среды; изучение характера иерархичности, присущей данной системе; обеспечение всестороннего многоаспектного описания системы; рассмотрение системы как динамичной, развивающейся целостности.</a:t>
            </a:r>
            <a:endParaRPr lang="ru-RU" dirty="0"/>
          </a:p>
        </p:txBody>
      </p:sp>
      <p:sp>
        <p:nvSpPr>
          <p:cNvPr id="4" name="Номер слайда 3"/>
          <p:cNvSpPr>
            <a:spLocks noGrp="1"/>
          </p:cNvSpPr>
          <p:nvPr>
            <p:ph type="sldNum" sz="quarter" idx="12"/>
          </p:nvPr>
        </p:nvSpPr>
        <p:spPr/>
        <p:txBody>
          <a:bodyPr/>
          <a:lstStyle/>
          <a:p>
            <a:fld id="{102CC42D-A5B1-48B9-B43C-7269E769EF48}" type="slidenum">
              <a:rPr lang="ru-RU" smtClean="0"/>
              <a:t>26</a:t>
            </a:fld>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1193" y="2051123"/>
            <a:ext cx="5217738" cy="374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2948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t>Структурно-функциональный (структурный) метод</a:t>
            </a:r>
          </a:p>
        </p:txBody>
      </p:sp>
      <p:sp>
        <p:nvSpPr>
          <p:cNvPr id="3" name="Объект 2"/>
          <p:cNvSpPr>
            <a:spLocks noGrp="1"/>
          </p:cNvSpPr>
          <p:nvPr>
            <p:ph idx="1"/>
          </p:nvPr>
        </p:nvSpPr>
        <p:spPr>
          <a:xfrm>
            <a:off x="685801" y="2142067"/>
            <a:ext cx="10408023" cy="4204945"/>
          </a:xfrm>
        </p:spPr>
        <p:txBody>
          <a:bodyPr>
            <a:normAutofit/>
          </a:bodyPr>
          <a:lstStyle/>
          <a:p>
            <a:pPr marL="0" indent="0">
              <a:lnSpc>
                <a:spcPct val="150000"/>
              </a:lnSpc>
              <a:buNone/>
            </a:pPr>
            <a:r>
              <a:rPr lang="ru-RU" sz="2400" dirty="0"/>
              <a:t>	Структурно-функциональный (структурный) метод строится на основе выделения в целостных системах их структуры - совокупности устойчивых отношений и взаимосвязей между ее элементами и их роли относительно друг друга. Структура понимается как нечто неизменное при определенных преобразованиях, а функция как "назначение" каждого из элементов данной системы (функции какого-либо биологического органа, функции государства,).</a:t>
            </a:r>
          </a:p>
        </p:txBody>
      </p:sp>
      <p:sp>
        <p:nvSpPr>
          <p:cNvPr id="4" name="Номер слайда 3"/>
          <p:cNvSpPr>
            <a:spLocks noGrp="1"/>
          </p:cNvSpPr>
          <p:nvPr>
            <p:ph type="sldNum" sz="quarter" idx="12"/>
          </p:nvPr>
        </p:nvSpPr>
        <p:spPr/>
        <p:txBody>
          <a:bodyPr/>
          <a:lstStyle/>
          <a:p>
            <a:fld id="{102CC42D-A5B1-48B9-B43C-7269E769EF48}" type="slidenum">
              <a:rPr lang="ru-RU" smtClean="0"/>
              <a:t>27</a:t>
            </a:fld>
            <a:endParaRPr lang="ru-RU" dirty="0"/>
          </a:p>
        </p:txBody>
      </p:sp>
    </p:spTree>
    <p:extLst>
      <p:ext uri="{BB962C8B-B14F-4D97-AF65-F5344CB8AC3E}">
        <p14:creationId xmlns:p14="http://schemas.microsoft.com/office/powerpoint/2010/main" val="12007413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6142" y="394447"/>
            <a:ext cx="10131425" cy="1456267"/>
          </a:xfrm>
        </p:spPr>
        <p:txBody>
          <a:bodyPr>
            <a:normAutofit fontScale="90000"/>
          </a:bodyPr>
          <a:lstStyle/>
          <a:p>
            <a:pPr algn="ctr"/>
            <a:r>
              <a:rPr lang="ru-RU" b="1" dirty="0"/>
              <a:t>Проблема взаимодействия теории с опытом: два уровня научного исследования</a:t>
            </a:r>
          </a:p>
        </p:txBody>
      </p:sp>
      <p:sp>
        <p:nvSpPr>
          <p:cNvPr id="3" name="Объект 2"/>
          <p:cNvSpPr>
            <a:spLocks noGrp="1"/>
          </p:cNvSpPr>
          <p:nvPr>
            <p:ph idx="1"/>
          </p:nvPr>
        </p:nvSpPr>
        <p:spPr>
          <a:xfrm>
            <a:off x="685801" y="2142067"/>
            <a:ext cx="11013140" cy="4245286"/>
          </a:xfrm>
        </p:spPr>
        <p:txBody>
          <a:bodyPr>
            <a:normAutofit/>
          </a:bodyPr>
          <a:lstStyle/>
          <a:p>
            <a:pPr marL="88900" indent="0" algn="just">
              <a:lnSpc>
                <a:spcPct val="150000"/>
              </a:lnSpc>
              <a:buFont typeface="Arial" panose="020B0604020202020204" pitchFamily="34" charset="0"/>
              <a:buNone/>
            </a:pPr>
            <a:r>
              <a:rPr lang="ru-RU" sz="2400" dirty="0"/>
              <a:t>Научные знания представляют собой сложную развивающуюся систему, в которой по мере эволюции возникают все новые уровни организации. Они оказывают обратное воздействие на ранее сложившиеся уровни знания и трансформируют их. В этом процессе постоянно возникают новые приемы и способы теоретического исследования, меняется стратегия научного поиска. Чтобы выявить закономерности этого процесса, необходимо предварительно раскрыть структуру научных знаний</a:t>
            </a:r>
            <a:endParaRPr lang="ru-RU" altLang="ru-RU" sz="2400" dirty="0"/>
          </a:p>
        </p:txBody>
      </p:sp>
      <p:sp>
        <p:nvSpPr>
          <p:cNvPr id="4" name="Номер слайда 3"/>
          <p:cNvSpPr>
            <a:spLocks noGrp="1"/>
          </p:cNvSpPr>
          <p:nvPr>
            <p:ph type="sldNum" sz="quarter" idx="12"/>
          </p:nvPr>
        </p:nvSpPr>
        <p:spPr/>
        <p:txBody>
          <a:bodyPr/>
          <a:lstStyle/>
          <a:p>
            <a:fld id="{102CC42D-A5B1-48B9-B43C-7269E769EF48}" type="slidenum">
              <a:rPr lang="ru-RU" smtClean="0"/>
              <a:t>28</a:t>
            </a:fld>
            <a:endParaRPr lang="ru-RU"/>
          </a:p>
        </p:txBody>
      </p:sp>
    </p:spTree>
    <p:extLst>
      <p:ext uri="{BB962C8B-B14F-4D97-AF65-F5344CB8AC3E}">
        <p14:creationId xmlns:p14="http://schemas.microsoft.com/office/powerpoint/2010/main" val="18675755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12695" y="541867"/>
            <a:ext cx="11040034" cy="5926168"/>
          </a:xfrm>
        </p:spPr>
        <p:txBody>
          <a:bodyPr>
            <a:normAutofit/>
          </a:bodyPr>
          <a:lstStyle/>
          <a:p>
            <a:pPr marL="0" indent="0" algn="just">
              <a:lnSpc>
                <a:spcPct val="150000"/>
              </a:lnSpc>
              <a:buNone/>
            </a:pPr>
            <a:r>
              <a:rPr lang="ru-RU" sz="2400" dirty="0"/>
              <a:t>	В своих развитых формах наука предстает как дисциплинарно-организованное знание, в котором отдельные отрасли - научные дисциплины (математика; естественно-научные дисциплины - физика, химия, биология и др.; технические и социальные науки) выступают в качестве относительно автономных подсистем, взаимодействующих между собой. Научные дисциплины возникают и развиваются неравномерно. В них формируются различные типы знаний, причем некоторые из наук уже прошли достаточно длительный путь теоретизации и сформировали образцы развитых и </a:t>
            </a:r>
            <a:r>
              <a:rPr lang="ru-RU" sz="2400" dirty="0" err="1"/>
              <a:t>математизированных</a:t>
            </a:r>
            <a:r>
              <a:rPr lang="ru-RU" sz="2400" dirty="0"/>
              <a:t> теорий, а другие только вступают на этот путь.</a:t>
            </a:r>
          </a:p>
        </p:txBody>
      </p:sp>
      <p:sp>
        <p:nvSpPr>
          <p:cNvPr id="4" name="Номер слайда 3"/>
          <p:cNvSpPr>
            <a:spLocks noGrp="1"/>
          </p:cNvSpPr>
          <p:nvPr>
            <p:ph type="sldNum" sz="quarter" idx="12"/>
          </p:nvPr>
        </p:nvSpPr>
        <p:spPr/>
        <p:txBody>
          <a:bodyPr/>
          <a:lstStyle/>
          <a:p>
            <a:fld id="{102CC42D-A5B1-48B9-B43C-7269E769EF48}" type="slidenum">
              <a:rPr lang="ru-RU" smtClean="0"/>
              <a:t>29</a:t>
            </a:fld>
            <a:endParaRPr lang="ru-RU"/>
          </a:p>
        </p:txBody>
      </p:sp>
    </p:spTree>
    <p:extLst>
      <p:ext uri="{BB962C8B-B14F-4D97-AF65-F5344CB8AC3E}">
        <p14:creationId xmlns:p14="http://schemas.microsoft.com/office/powerpoint/2010/main" val="3110052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70648" y="434291"/>
            <a:ext cx="11241740" cy="6006850"/>
          </a:xfrm>
        </p:spPr>
        <p:txBody>
          <a:bodyPr>
            <a:normAutofit/>
          </a:bodyPr>
          <a:lstStyle/>
          <a:p>
            <a:pPr marL="0" indent="0" algn="just">
              <a:lnSpc>
                <a:spcPct val="150000"/>
              </a:lnSpc>
              <a:buNone/>
            </a:pPr>
            <a:r>
              <a:rPr lang="ru-RU" sz="2400" dirty="0"/>
              <a:t>	Специфика предмета каждой науки может привести и к тому, что определенные типы знаний, доминирующие в одной науке, могут играть подчиненную роль в другой. Они могут также представать в ней в трансформированном виде. Наконец, следует учитывать, что при возникновении развитых форм теоретического знания более ранние формы не исчезают, хотя и могут резко сузить сферу своего применения.</a:t>
            </a:r>
          </a:p>
        </p:txBody>
      </p:sp>
      <p:sp>
        <p:nvSpPr>
          <p:cNvPr id="4" name="Номер слайда 3"/>
          <p:cNvSpPr>
            <a:spLocks noGrp="1"/>
          </p:cNvSpPr>
          <p:nvPr>
            <p:ph type="sldNum" sz="quarter" idx="12"/>
          </p:nvPr>
        </p:nvSpPr>
        <p:spPr/>
        <p:txBody>
          <a:bodyPr/>
          <a:lstStyle/>
          <a:p>
            <a:fld id="{102CC42D-A5B1-48B9-B43C-7269E769EF48}" type="slidenum">
              <a:rPr lang="ru-RU" smtClean="0"/>
              <a:t>30</a:t>
            </a:fld>
            <a:endParaRPr lang="ru-RU"/>
          </a:p>
        </p:txBody>
      </p:sp>
    </p:spTree>
    <p:extLst>
      <p:ext uri="{BB962C8B-B14F-4D97-AF65-F5344CB8AC3E}">
        <p14:creationId xmlns:p14="http://schemas.microsoft.com/office/powerpoint/2010/main" val="36458816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t>Список источников</a:t>
            </a:r>
          </a:p>
        </p:txBody>
      </p:sp>
      <p:sp>
        <p:nvSpPr>
          <p:cNvPr id="3" name="Объект 2"/>
          <p:cNvSpPr>
            <a:spLocks noGrp="1"/>
          </p:cNvSpPr>
          <p:nvPr>
            <p:ph idx="1"/>
          </p:nvPr>
        </p:nvSpPr>
        <p:spPr>
          <a:xfrm>
            <a:off x="685801" y="2065868"/>
            <a:ext cx="10131425" cy="4187014"/>
          </a:xfrm>
        </p:spPr>
        <p:txBody>
          <a:bodyPr/>
          <a:lstStyle/>
          <a:p>
            <a:pPr marL="609600" indent="-609600">
              <a:lnSpc>
                <a:spcPct val="90000"/>
              </a:lnSpc>
              <a:buFont typeface="Arial" panose="020B0604020202020204" pitchFamily="34" charset="0"/>
              <a:buAutoNum type="arabicPeriod"/>
            </a:pPr>
            <a:r>
              <a:rPr lang="en-US" altLang="ru-RU" sz="2000" dirty="0">
                <a:latin typeface="Arial" panose="020B0604020202020204" pitchFamily="34" charset="0"/>
                <a:hlinkClick r:id="rId2"/>
              </a:rPr>
              <a:t>http://works.doklad.ru/view/LBq5Rk-C3fM.html</a:t>
            </a:r>
            <a:endParaRPr lang="ru-RU" altLang="ru-RU" sz="2000" dirty="0">
              <a:latin typeface="Arial" panose="020B0604020202020204" pitchFamily="34" charset="0"/>
            </a:endParaRPr>
          </a:p>
          <a:p>
            <a:pPr marL="609600" indent="-609600">
              <a:lnSpc>
                <a:spcPct val="90000"/>
              </a:lnSpc>
              <a:buFont typeface="Arial" panose="020B0604020202020204" pitchFamily="34" charset="0"/>
              <a:buAutoNum type="arabicPeriod"/>
            </a:pPr>
            <a:r>
              <a:rPr lang="en-US" altLang="ru-RU" sz="2000" dirty="0">
                <a:latin typeface="Arial" panose="020B0604020202020204" pitchFamily="34" charset="0"/>
                <a:hlinkClick r:id="rId3"/>
              </a:rPr>
              <a:t>http://wiki.pskovedu.ru/index.php</a:t>
            </a:r>
            <a:endParaRPr lang="ru-RU" altLang="ru-RU" sz="2000" dirty="0">
              <a:latin typeface="Arial" panose="020B0604020202020204" pitchFamily="34" charset="0"/>
            </a:endParaRPr>
          </a:p>
          <a:p>
            <a:pPr marL="609600" indent="-609600">
              <a:lnSpc>
                <a:spcPct val="90000"/>
              </a:lnSpc>
              <a:buFont typeface="Arial" panose="020B0604020202020204" pitchFamily="34" charset="0"/>
              <a:buAutoNum type="arabicPeriod"/>
            </a:pPr>
            <a:r>
              <a:rPr lang="en-US" altLang="ru-RU" sz="2000" dirty="0">
                <a:latin typeface="Arial" panose="020B0604020202020204" pitchFamily="34" charset="0"/>
                <a:hlinkClick r:id="rId4"/>
              </a:rPr>
              <a:t>https://www.filosofio.ru/filosofiya-nauchnogo-poznaniya/metody-nauchnogo-poznaniya.html</a:t>
            </a:r>
            <a:endParaRPr lang="ru-RU" altLang="ru-RU" sz="2000" dirty="0">
              <a:latin typeface="Arial" panose="020B0604020202020204" pitchFamily="34" charset="0"/>
            </a:endParaRPr>
          </a:p>
          <a:p>
            <a:pPr marL="609600" indent="-609600">
              <a:lnSpc>
                <a:spcPct val="90000"/>
              </a:lnSpc>
              <a:buFont typeface="Arial" panose="020B0604020202020204" pitchFamily="34" charset="0"/>
              <a:buAutoNum type="arabicPeriod"/>
            </a:pPr>
            <a:r>
              <a:rPr lang="ru-RU" altLang="ru-RU" sz="2000" dirty="0">
                <a:latin typeface="Arial" panose="020B0604020202020204" pitchFamily="34" charset="0"/>
              </a:rPr>
              <a:t>Некоторые сайты были утеряны в процессе работы</a:t>
            </a:r>
          </a:p>
          <a:p>
            <a:pPr marL="609600" indent="-609600">
              <a:lnSpc>
                <a:spcPct val="90000"/>
              </a:lnSpc>
              <a:buFont typeface="Arial" panose="020B0604020202020204" pitchFamily="34" charset="0"/>
              <a:buAutoNum type="arabicPeriod"/>
            </a:pPr>
            <a:endParaRPr lang="ru-RU" altLang="ru-RU" sz="1400" dirty="0">
              <a:latin typeface="Arial" panose="020B0604020202020204" pitchFamily="34" charset="0"/>
            </a:endParaRPr>
          </a:p>
          <a:p>
            <a:pPr marL="609600" indent="-609600">
              <a:lnSpc>
                <a:spcPct val="90000"/>
              </a:lnSpc>
              <a:buFont typeface="Arial" panose="020B0604020202020204" pitchFamily="34" charset="0"/>
              <a:buAutoNum type="arabicPeriod"/>
            </a:pPr>
            <a:endParaRPr lang="en-US" altLang="ru-RU" dirty="0">
              <a:latin typeface="Arial" panose="020B0604020202020204" pitchFamily="34" charset="0"/>
            </a:endParaRPr>
          </a:p>
          <a:p>
            <a:pPr marL="609600" indent="-609600">
              <a:lnSpc>
                <a:spcPct val="90000"/>
              </a:lnSpc>
              <a:buFont typeface="Arial" panose="020B0604020202020204" pitchFamily="34" charset="0"/>
              <a:buAutoNum type="arabicPeriod"/>
            </a:pPr>
            <a:endParaRPr lang="ru-RU" altLang="ru-RU" dirty="0">
              <a:latin typeface="Arial" panose="020B0604020202020204" pitchFamily="34" charset="0"/>
            </a:endParaRPr>
          </a:p>
          <a:p>
            <a:pPr marL="609600" indent="-609600">
              <a:lnSpc>
                <a:spcPct val="90000"/>
              </a:lnSpc>
              <a:buFont typeface="Arial" panose="020B0604020202020204" pitchFamily="34" charset="0"/>
              <a:buAutoNum type="arabicPeriod"/>
            </a:pPr>
            <a:endParaRPr lang="ru-RU" altLang="ru-RU" sz="1400" dirty="0">
              <a:latin typeface="Arial" panose="020B0604020202020204" pitchFamily="34" charset="0"/>
            </a:endParaRPr>
          </a:p>
          <a:p>
            <a:pPr marL="609600" indent="-609600">
              <a:lnSpc>
                <a:spcPct val="90000"/>
              </a:lnSpc>
              <a:buFont typeface="Arial" panose="020B0604020202020204" pitchFamily="34" charset="0"/>
              <a:buNone/>
            </a:pPr>
            <a:endParaRPr lang="ru-RU" altLang="ru-RU" dirty="0">
              <a:latin typeface="Arial" panose="020B0604020202020204" pitchFamily="34" charset="0"/>
            </a:endParaRPr>
          </a:p>
          <a:p>
            <a:pPr marL="609600" indent="-609600">
              <a:lnSpc>
                <a:spcPct val="90000"/>
              </a:lnSpc>
              <a:buFont typeface="Arial" panose="020B0604020202020204" pitchFamily="34" charset="0"/>
              <a:buAutoNum type="arabicPeriod"/>
            </a:pPr>
            <a:endParaRPr lang="ru-RU" altLang="ru-RU" dirty="0">
              <a:latin typeface="Arial" panose="020B0604020202020204" pitchFamily="34" charset="0"/>
            </a:endParaRPr>
          </a:p>
          <a:p>
            <a:endParaRPr lang="ru-RU" dirty="0"/>
          </a:p>
        </p:txBody>
      </p:sp>
      <p:sp>
        <p:nvSpPr>
          <p:cNvPr id="4" name="Номер слайда 3"/>
          <p:cNvSpPr>
            <a:spLocks noGrp="1"/>
          </p:cNvSpPr>
          <p:nvPr>
            <p:ph type="sldNum" sz="quarter" idx="12"/>
          </p:nvPr>
        </p:nvSpPr>
        <p:spPr/>
        <p:txBody>
          <a:bodyPr/>
          <a:lstStyle/>
          <a:p>
            <a:fld id="{102CC42D-A5B1-48B9-B43C-7269E769EF48}" type="slidenum">
              <a:rPr lang="ru-RU" smtClean="0"/>
              <a:t>31</a:t>
            </a:fld>
            <a:endParaRPr lang="ru-RU"/>
          </a:p>
        </p:txBody>
      </p:sp>
    </p:spTree>
    <p:extLst>
      <p:ext uri="{BB962C8B-B14F-4D97-AF65-F5344CB8AC3E}">
        <p14:creationId xmlns:p14="http://schemas.microsoft.com/office/powerpoint/2010/main" val="36649869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а">
  <a:themeElements>
    <a:clrScheme name="Небеса">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Небеса">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TM03457452[[fn=Небесная]]</Template>
  <TotalTime>879</TotalTime>
  <Words>1820</Words>
  <Application>Microsoft Office PowerPoint</Application>
  <PresentationFormat>Широкоэкранный</PresentationFormat>
  <Paragraphs>173</Paragraphs>
  <Slides>31</Slides>
  <Notes>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31</vt:i4>
      </vt:variant>
    </vt:vector>
  </HeadingPairs>
  <TitlesOfParts>
    <vt:vector size="35" baseType="lpstr">
      <vt:lpstr>Arial</vt:lpstr>
      <vt:lpstr>Calibri</vt:lpstr>
      <vt:lpstr>Times New Roman</vt:lpstr>
      <vt:lpstr>Небеса</vt:lpstr>
      <vt:lpstr>«Методы эмпирического и теоретического исследования»</vt:lpstr>
      <vt:lpstr>введение</vt:lpstr>
      <vt:lpstr>Содержание</vt:lpstr>
      <vt:lpstr>Понятие метода научного познания</vt:lpstr>
      <vt:lpstr>метод</vt:lpstr>
      <vt:lpstr>Классификация методов исследования</vt:lpstr>
      <vt:lpstr>Методы эмпирического исследования</vt:lpstr>
      <vt:lpstr>Презентация PowerPoint</vt:lpstr>
      <vt:lpstr>Наблюдение</vt:lpstr>
      <vt:lpstr>Эксперимент</vt:lpstr>
      <vt:lpstr>Анализ и синтез</vt:lpstr>
      <vt:lpstr>Метод моделирования</vt:lpstr>
      <vt:lpstr>Индукция и дедукция.</vt:lpstr>
      <vt:lpstr>Презентация PowerPoint</vt:lpstr>
      <vt:lpstr>Интегрирующий научный метод</vt:lpstr>
      <vt:lpstr>Презентация PowerPoint</vt:lpstr>
      <vt:lpstr>Презентация PowerPoint</vt:lpstr>
      <vt:lpstr>Методы теоретического исследования</vt:lpstr>
      <vt:lpstr>Презентация PowerPoint</vt:lpstr>
      <vt:lpstr>Презентация PowerPoint</vt:lpstr>
      <vt:lpstr>Теоретические методы (основные)</vt:lpstr>
      <vt:lpstr>Формализация</vt:lpstr>
      <vt:lpstr>Аксиоматический метод</vt:lpstr>
      <vt:lpstr>Идеализация</vt:lpstr>
      <vt:lpstr>Моделирование</vt:lpstr>
      <vt:lpstr>Системный подход</vt:lpstr>
      <vt:lpstr>Структурно-функциональный (структурный) метод</vt:lpstr>
      <vt:lpstr>Проблема взаимодействия теории с опытом: два уровня научного исследования</vt:lpstr>
      <vt:lpstr>Презентация PowerPoint</vt:lpstr>
      <vt:lpstr>Презентация PowerPoint</vt:lpstr>
      <vt:lpstr>Список источников</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Методы и формы научного познания</dc:title>
  <dc:creator>Alexey</dc:creator>
  <cp:lastModifiedBy>Saltanat</cp:lastModifiedBy>
  <cp:revision>64</cp:revision>
  <dcterms:created xsi:type="dcterms:W3CDTF">2015-12-05T23:04:55Z</dcterms:created>
  <dcterms:modified xsi:type="dcterms:W3CDTF">2021-09-03T12:20:28Z</dcterms:modified>
</cp:coreProperties>
</file>